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rimo Bold" panose="020B0604020202020204" charset="0"/>
      <p:regular r:id="rId14"/>
    </p:embeddedFont>
    <p:embeddedFont>
      <p:font typeface="Century Gothic Paneuropean" panose="020B060402020202020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Source Sans 3" panose="020B0604020202020204" charset="0"/>
      <p:regular r:id="rId20"/>
    </p:embeddedFont>
    <p:embeddedFont>
      <p:font typeface="Source Sans 3 Bold" panose="020B0604020202020204" charset="0"/>
      <p:regular r:id="rId21"/>
    </p:embeddedFont>
    <p:embeddedFont>
      <p:font typeface="Source Serif Pro" panose="02040603050405020204" pitchFamily="18" charset="0"/>
      <p:regular r:id="rId22"/>
    </p:embeddedFont>
    <p:embeddedFont>
      <p:font typeface="Source Serif Pr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29.pn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mongodb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hyperlink" Target="https://socket.io/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hyperlink" Target="https://github.com/your-rep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2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2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" y="342900"/>
            <a:ext cx="4277274" cy="9957942"/>
          </a:xfrm>
          <a:custGeom>
            <a:avLst/>
            <a:gdLst/>
            <a:ahLst/>
            <a:cxnLst/>
            <a:rect l="l" t="t" r="r" b="b"/>
            <a:pathLst>
              <a:path w="4277274" h="9957942">
                <a:moveTo>
                  <a:pt x="0" y="0"/>
                </a:moveTo>
                <a:lnTo>
                  <a:pt x="4277274" y="0"/>
                </a:lnTo>
                <a:lnTo>
                  <a:pt x="4277274" y="9957942"/>
                </a:lnTo>
                <a:lnTo>
                  <a:pt x="0" y="9957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831" y="-1179"/>
            <a:ext cx="3535011" cy="10281059"/>
          </a:xfrm>
          <a:custGeom>
            <a:avLst/>
            <a:gdLst/>
            <a:ahLst/>
            <a:cxnLst/>
            <a:rect l="l" t="t" r="r" b="b"/>
            <a:pathLst>
              <a:path w="3535011" h="10281059">
                <a:moveTo>
                  <a:pt x="0" y="0"/>
                </a:moveTo>
                <a:lnTo>
                  <a:pt x="3535012" y="0"/>
                </a:lnTo>
                <a:lnTo>
                  <a:pt x="3535012" y="10281059"/>
                </a:lnTo>
                <a:lnTo>
                  <a:pt x="0" y="10281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0" y="6485716"/>
            <a:ext cx="2616978" cy="1167884"/>
            <a:chOff x="0" y="0"/>
            <a:chExt cx="3489303" cy="1557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484626" cy="1557147"/>
            </a:xfrm>
            <a:custGeom>
              <a:avLst/>
              <a:gdLst/>
              <a:ahLst/>
              <a:cxnLst/>
              <a:rect l="l" t="t" r="r" b="b"/>
              <a:pathLst>
                <a:path w="3484626" h="1557147">
                  <a:moveTo>
                    <a:pt x="2692019" y="1557147"/>
                  </a:moveTo>
                  <a:cubicBezTo>
                    <a:pt x="2720213" y="1557147"/>
                    <a:pt x="2738882" y="1547749"/>
                    <a:pt x="2748280" y="1538351"/>
                  </a:cubicBezTo>
                  <a:cubicBezTo>
                    <a:pt x="2748280" y="1528953"/>
                    <a:pt x="2757678" y="1528953"/>
                    <a:pt x="2757678" y="1528953"/>
                  </a:cubicBezTo>
                  <a:cubicBezTo>
                    <a:pt x="3470529" y="815975"/>
                    <a:pt x="3470529" y="815975"/>
                    <a:pt x="3470529" y="815975"/>
                  </a:cubicBezTo>
                  <a:cubicBezTo>
                    <a:pt x="3489325" y="797179"/>
                    <a:pt x="3489325" y="759714"/>
                    <a:pt x="3470529" y="731520"/>
                  </a:cubicBezTo>
                  <a:cubicBezTo>
                    <a:pt x="2757678" y="27940"/>
                    <a:pt x="2757678" y="27940"/>
                    <a:pt x="2757678" y="27940"/>
                  </a:cubicBezTo>
                  <a:cubicBezTo>
                    <a:pt x="2757678" y="18542"/>
                    <a:pt x="2748280" y="18542"/>
                    <a:pt x="2748280" y="18542"/>
                  </a:cubicBezTo>
                  <a:cubicBezTo>
                    <a:pt x="2738882" y="9398"/>
                    <a:pt x="2720213" y="0"/>
                    <a:pt x="26920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57147"/>
                    <a:pt x="0" y="1557147"/>
                    <a:pt x="0" y="1557147"/>
                  </a:cubicBezTo>
                  <a:lnTo>
                    <a:pt x="2692019" y="1557147"/>
                  </a:lnTo>
                  <a:close/>
                </a:path>
              </a:pathLst>
            </a:custGeom>
            <a:solidFill>
              <a:srgbClr val="A5301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3322524" y="2420004"/>
            <a:ext cx="13716000" cy="3581400"/>
            <a:chOff x="0" y="0"/>
            <a:chExt cx="18288000" cy="47752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288000" cy="4775200"/>
            </a:xfrm>
            <a:custGeom>
              <a:avLst/>
              <a:gdLst/>
              <a:ahLst/>
              <a:cxnLst/>
              <a:rect l="l" t="t" r="r" b="b"/>
              <a:pathLst>
                <a:path w="18288000" h="4775200">
                  <a:moveTo>
                    <a:pt x="0" y="0"/>
                  </a:moveTo>
                  <a:lnTo>
                    <a:pt x="18288000" y="0"/>
                  </a:lnTo>
                  <a:lnTo>
                    <a:pt x="18288000" y="4775200"/>
                  </a:lnTo>
                  <a:lnTo>
                    <a:pt x="0" y="4775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18288000" cy="472757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6874"/>
                </a:lnSpc>
              </a:pPr>
              <a:r>
                <a:rPr lang="en-US" sz="6075">
                  <a:solidFill>
                    <a:srgbClr val="262626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Containerized Real-Time Chat Application</a:t>
              </a:r>
            </a:p>
            <a:p>
              <a:pPr algn="l">
                <a:lnSpc>
                  <a:spcPts val="6874"/>
                </a:lnSpc>
              </a:pPr>
              <a:r>
                <a:rPr lang="en-US" sz="6075">
                  <a:solidFill>
                    <a:srgbClr val="262626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Using Docker, WebSockets, and Scalable</a:t>
              </a:r>
            </a:p>
            <a:p>
              <a:pPr algn="l">
                <a:lnSpc>
                  <a:spcPts val="6874"/>
                </a:lnSpc>
              </a:pPr>
              <a:r>
                <a:rPr lang="en-US" sz="6075">
                  <a:solidFill>
                    <a:srgbClr val="262626"/>
                  </a:solidFill>
                  <a:latin typeface="Century Gothic Paneuropean"/>
                  <a:ea typeface="Century Gothic Paneuropean"/>
                  <a:cs typeface="Century Gothic Paneuropean"/>
                  <a:sym typeface="Century Gothic Paneuropean"/>
                </a:rPr>
                <a:t>Backend Services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273432" y="6213539"/>
            <a:ext cx="6936376" cy="3324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endParaRPr dirty="0"/>
          </a:p>
          <a:p>
            <a:pPr marL="361950" lvl="1" indent="-180975" algn="l">
              <a:lnSpc>
                <a:spcPts val="2879"/>
              </a:lnSpc>
              <a:buFont typeface="Arial"/>
              <a:buChar char="•"/>
            </a:pPr>
            <a:r>
              <a:rPr lang="en-US" sz="2399" b="1" dirty="0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Presented by: </a:t>
            </a:r>
            <a:r>
              <a:rPr lang="en-US" sz="2399" b="1" dirty="0" err="1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S.PadeeepKumar</a:t>
            </a:r>
            <a:endParaRPr lang="en-US" sz="2399" b="1" dirty="0">
              <a:solidFill>
                <a:srgbClr val="59595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361950" lvl="1" indent="-180975" algn="l">
              <a:lnSpc>
                <a:spcPts val="2879"/>
              </a:lnSpc>
              <a:buFont typeface="Arial"/>
              <a:buChar char="•"/>
            </a:pPr>
            <a:r>
              <a:rPr lang="en-US" sz="2399" b="1" dirty="0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Registration Number: 192425016</a:t>
            </a:r>
          </a:p>
          <a:p>
            <a:pPr marL="361950" lvl="1" indent="-180975" algn="l">
              <a:lnSpc>
                <a:spcPts val="2879"/>
              </a:lnSpc>
              <a:buFont typeface="Arial"/>
              <a:buChar char="•"/>
            </a:pPr>
            <a:r>
              <a:rPr lang="en-US" sz="2399" b="1" dirty="0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Course Name: CSA1014 Software </a:t>
            </a:r>
            <a:r>
              <a:rPr lang="en-US" sz="2399" b="1" dirty="0" err="1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Engeneering</a:t>
            </a:r>
            <a:endParaRPr lang="en-US" sz="2399" b="1" dirty="0">
              <a:solidFill>
                <a:srgbClr val="59595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361950" lvl="1" indent="-180975" algn="l">
              <a:lnSpc>
                <a:spcPts val="2879"/>
              </a:lnSpc>
              <a:buFont typeface="Arial"/>
              <a:buChar char="•"/>
            </a:pPr>
            <a:r>
              <a:rPr lang="en-US" sz="2399" b="1" dirty="0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Faculty: Dr. Geetha &amp; </a:t>
            </a:r>
            <a:r>
              <a:rPr lang="en-US" sz="2399" b="1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Dr.K.C.Sharmili</a:t>
            </a:r>
            <a:endParaRPr lang="en-US" sz="2399" b="1" dirty="0">
              <a:solidFill>
                <a:srgbClr val="59595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361950" lvl="1" indent="-180975" algn="l">
              <a:lnSpc>
                <a:spcPts val="2879"/>
              </a:lnSpc>
              <a:buFont typeface="Arial"/>
              <a:buChar char="•"/>
            </a:pPr>
            <a:r>
              <a:rPr lang="en-US" sz="2399" b="1" dirty="0">
                <a:solidFill>
                  <a:srgbClr val="595959"/>
                </a:solidFill>
                <a:latin typeface="Arimo Bold"/>
                <a:ea typeface="Arimo Bold"/>
                <a:cs typeface="Arimo Bold"/>
                <a:sym typeface="Arimo Bold"/>
              </a:rPr>
              <a:t>Institution: SIMATS Engineering</a:t>
            </a:r>
          </a:p>
          <a:p>
            <a:pPr marL="361950" lvl="1" indent="-180975" algn="l">
              <a:lnSpc>
                <a:spcPts val="2879"/>
              </a:lnSpc>
            </a:pPr>
            <a:endParaRPr lang="en-US" sz="2399" b="1" dirty="0">
              <a:solidFill>
                <a:srgbClr val="595959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361950" lvl="1" indent="-180975" algn="l">
              <a:lnSpc>
                <a:spcPts val="2879"/>
              </a:lnSpc>
            </a:pPr>
            <a:endParaRPr lang="en-US" sz="2399" b="1" dirty="0">
              <a:solidFill>
                <a:srgbClr val="595959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5740744" y="653255"/>
            <a:ext cx="1798287" cy="2305495"/>
            <a:chOff x="0" y="0"/>
            <a:chExt cx="2397717" cy="30739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97760" cy="3074035"/>
            </a:xfrm>
            <a:custGeom>
              <a:avLst/>
              <a:gdLst/>
              <a:ahLst/>
              <a:cxnLst/>
              <a:rect l="l" t="t" r="r" b="b"/>
              <a:pathLst>
                <a:path w="2397760" h="3074035">
                  <a:moveTo>
                    <a:pt x="0" y="0"/>
                  </a:moveTo>
                  <a:lnTo>
                    <a:pt x="2397760" y="0"/>
                  </a:lnTo>
                  <a:lnTo>
                    <a:pt x="2397760" y="3074035"/>
                  </a:lnTo>
                  <a:lnTo>
                    <a:pt x="0" y="3074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1" b="1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545986" y="489734"/>
            <a:ext cx="2500312" cy="2483642"/>
            <a:chOff x="0" y="0"/>
            <a:chExt cx="3333750" cy="331152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33750" cy="3311525"/>
            </a:xfrm>
            <a:custGeom>
              <a:avLst/>
              <a:gdLst/>
              <a:ahLst/>
              <a:cxnLst/>
              <a:rect l="l" t="t" r="r" b="b"/>
              <a:pathLst>
                <a:path w="3333750" h="3311525">
                  <a:moveTo>
                    <a:pt x="0" y="0"/>
                  </a:moveTo>
                  <a:lnTo>
                    <a:pt x="3333750" y="0"/>
                  </a:lnTo>
                  <a:lnTo>
                    <a:pt x="3333750" y="3311525"/>
                  </a:lnTo>
                  <a:lnTo>
                    <a:pt x="0" y="3311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" b="-86383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819150" y="1447800"/>
            <a:ext cx="13137505" cy="707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312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Implementation, Testing, &amp; Challenges Overcome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9150" y="2547045"/>
            <a:ext cx="16649700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Our development journey followed an agile methodology, integrating iterative testing and proactive problem-solving to deliver a robust solution.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9150" y="3485406"/>
            <a:ext cx="2831157" cy="35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Development Phases: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9150" y="3996779"/>
            <a:ext cx="8039397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272525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Phase 1 :</a:t>
            </a: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Core MERN setup and authentication implementation.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" y="4453086"/>
            <a:ext cx="8039397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272525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Phase 2:</a:t>
            </a: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Real-time chat integration with Socket.io.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9150" y="4909394"/>
            <a:ext cx="8039397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272525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Phase 3:</a:t>
            </a: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Dockerization and comprehensive testing.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9150" y="5365700"/>
            <a:ext cx="8039397" cy="82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272525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Phase 4 :</a:t>
            </a: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Cloud deployment (AWS EC2) and CI/CD via GitHub Actions.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9150" y="6571084"/>
            <a:ext cx="8039397" cy="38695"/>
            <a:chOff x="0" y="0"/>
            <a:chExt cx="10719197" cy="515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19181" cy="51562"/>
            </a:xfrm>
            <a:custGeom>
              <a:avLst/>
              <a:gdLst/>
              <a:ahLst/>
              <a:cxnLst/>
              <a:rect l="l" t="t" r="r" b="b"/>
              <a:pathLst>
                <a:path w="10719181" h="51562">
                  <a:moveTo>
                    <a:pt x="0" y="0"/>
                  </a:moveTo>
                  <a:lnTo>
                    <a:pt x="10719181" y="0"/>
                  </a:lnTo>
                  <a:lnTo>
                    <a:pt x="10719181" y="51562"/>
                  </a:lnTo>
                  <a:lnTo>
                    <a:pt x="0" y="51562"/>
                  </a:lnTo>
                  <a:close/>
                </a:path>
              </a:pathLst>
            </a:custGeom>
            <a:solidFill>
              <a:srgbClr val="272525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819150" y="6863506"/>
            <a:ext cx="3685580" cy="35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Key Challenges &amp; Solutions: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9150" y="7374880"/>
            <a:ext cx="8039397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272525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WebSocket drops:</a:t>
            </a: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Implemented automatic client-side reconnection logic.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9150" y="7831188"/>
            <a:ext cx="8039397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272525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Volume persistence:</a:t>
            </a: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Utilized named Docker volumes for data integrity.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9150" y="8287494"/>
            <a:ext cx="8039397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3348" lvl="1" indent="-136674" algn="l">
              <a:lnSpc>
                <a:spcPts val="2937"/>
              </a:lnSpc>
              <a:buFont typeface="Arial"/>
              <a:buChar char="•"/>
            </a:pPr>
            <a:r>
              <a:rPr lang="en-US" sz="1812" b="1">
                <a:solidFill>
                  <a:srgbClr val="272525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CORS issues:</a:t>
            </a: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Configured robust Express.js middleware policies.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38978" y="3485406"/>
            <a:ext cx="2753617" cy="35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Testing &amp; Results: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434215" y="4097536"/>
            <a:ext cx="8048923" cy="2725341"/>
            <a:chOff x="0" y="0"/>
            <a:chExt cx="10731897" cy="36337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32008" cy="3633724"/>
            </a:xfrm>
            <a:custGeom>
              <a:avLst/>
              <a:gdLst/>
              <a:ahLst/>
              <a:cxnLst/>
              <a:rect l="l" t="t" r="r" b="b"/>
              <a:pathLst>
                <a:path w="10732008" h="3633724">
                  <a:moveTo>
                    <a:pt x="0" y="137414"/>
                  </a:moveTo>
                  <a:cubicBezTo>
                    <a:pt x="0" y="61468"/>
                    <a:pt x="61722" y="0"/>
                    <a:pt x="137795" y="0"/>
                  </a:cubicBezTo>
                  <a:lnTo>
                    <a:pt x="10594213" y="0"/>
                  </a:lnTo>
                  <a:lnTo>
                    <a:pt x="10594213" y="6350"/>
                  </a:lnTo>
                  <a:lnTo>
                    <a:pt x="10594213" y="0"/>
                  </a:lnTo>
                  <a:cubicBezTo>
                    <a:pt x="10670286" y="0"/>
                    <a:pt x="10732008" y="61468"/>
                    <a:pt x="10732008" y="137414"/>
                  </a:cubicBezTo>
                  <a:lnTo>
                    <a:pt x="10725658" y="137414"/>
                  </a:lnTo>
                  <a:lnTo>
                    <a:pt x="10732008" y="137414"/>
                  </a:lnTo>
                  <a:lnTo>
                    <a:pt x="10732008" y="3496310"/>
                  </a:lnTo>
                  <a:lnTo>
                    <a:pt x="10725658" y="3496310"/>
                  </a:lnTo>
                  <a:lnTo>
                    <a:pt x="10732008" y="3496310"/>
                  </a:lnTo>
                  <a:cubicBezTo>
                    <a:pt x="10732008" y="3572256"/>
                    <a:pt x="10670286" y="3633724"/>
                    <a:pt x="10594213" y="3633724"/>
                  </a:cubicBezTo>
                  <a:lnTo>
                    <a:pt x="10594213" y="3627374"/>
                  </a:lnTo>
                  <a:lnTo>
                    <a:pt x="10594213" y="3633724"/>
                  </a:lnTo>
                  <a:lnTo>
                    <a:pt x="137795" y="3633724"/>
                  </a:lnTo>
                  <a:lnTo>
                    <a:pt x="137795" y="3627374"/>
                  </a:lnTo>
                  <a:lnTo>
                    <a:pt x="137795" y="3633724"/>
                  </a:lnTo>
                  <a:cubicBezTo>
                    <a:pt x="61722" y="3633851"/>
                    <a:pt x="0" y="3572256"/>
                    <a:pt x="0" y="3496310"/>
                  </a:cubicBezTo>
                  <a:lnTo>
                    <a:pt x="0" y="137414"/>
                  </a:lnTo>
                  <a:lnTo>
                    <a:pt x="6350" y="137414"/>
                  </a:lnTo>
                  <a:lnTo>
                    <a:pt x="0" y="137414"/>
                  </a:lnTo>
                  <a:moveTo>
                    <a:pt x="12700" y="137414"/>
                  </a:moveTo>
                  <a:lnTo>
                    <a:pt x="12700" y="3496310"/>
                  </a:lnTo>
                  <a:lnTo>
                    <a:pt x="6350" y="3496310"/>
                  </a:lnTo>
                  <a:lnTo>
                    <a:pt x="12700" y="3496310"/>
                  </a:lnTo>
                  <a:cubicBezTo>
                    <a:pt x="12700" y="3565144"/>
                    <a:pt x="68707" y="3621024"/>
                    <a:pt x="137795" y="3621024"/>
                  </a:cubicBezTo>
                  <a:lnTo>
                    <a:pt x="10594213" y="3621024"/>
                  </a:lnTo>
                  <a:cubicBezTo>
                    <a:pt x="10663301" y="3621024"/>
                    <a:pt x="10719308" y="3565144"/>
                    <a:pt x="10719308" y="3496310"/>
                  </a:cubicBezTo>
                  <a:lnTo>
                    <a:pt x="10719308" y="137414"/>
                  </a:lnTo>
                  <a:cubicBezTo>
                    <a:pt x="10719308" y="68580"/>
                    <a:pt x="10663301" y="12700"/>
                    <a:pt x="10594213" y="12700"/>
                  </a:cubicBezTo>
                  <a:lnTo>
                    <a:pt x="137795" y="12700"/>
                  </a:lnTo>
                  <a:lnTo>
                    <a:pt x="137795" y="6350"/>
                  </a:lnTo>
                  <a:lnTo>
                    <a:pt x="137795" y="12700"/>
                  </a:lnTo>
                  <a:cubicBezTo>
                    <a:pt x="68707" y="12700"/>
                    <a:pt x="12700" y="68580"/>
                    <a:pt x="12700" y="137414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9448502" y="4111824"/>
            <a:ext cx="8019455" cy="674191"/>
            <a:chOff x="0" y="0"/>
            <a:chExt cx="10692607" cy="89892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692638" cy="898906"/>
            </a:xfrm>
            <a:custGeom>
              <a:avLst/>
              <a:gdLst/>
              <a:ahLst/>
              <a:cxnLst/>
              <a:rect l="l" t="t" r="r" b="b"/>
              <a:pathLst>
                <a:path w="10692638" h="898906">
                  <a:moveTo>
                    <a:pt x="0" y="0"/>
                  </a:moveTo>
                  <a:lnTo>
                    <a:pt x="10692638" y="0"/>
                  </a:lnTo>
                  <a:lnTo>
                    <a:pt x="10692638" y="898906"/>
                  </a:lnTo>
                  <a:lnTo>
                    <a:pt x="0" y="89890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9683502" y="4185494"/>
            <a:ext cx="2200126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Unit (Auth)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61069" y="4185494"/>
            <a:ext cx="2195364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Jest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33872" y="4185494"/>
            <a:ext cx="2200126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95% coverage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448502" y="4786015"/>
            <a:ext cx="8019455" cy="674191"/>
            <a:chOff x="0" y="0"/>
            <a:chExt cx="10692607" cy="89892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692638" cy="898906"/>
            </a:xfrm>
            <a:custGeom>
              <a:avLst/>
              <a:gdLst/>
              <a:ahLst/>
              <a:cxnLst/>
              <a:rect l="l" t="t" r="r" b="b"/>
              <a:pathLst>
                <a:path w="10692638" h="898906">
                  <a:moveTo>
                    <a:pt x="0" y="0"/>
                  </a:moveTo>
                  <a:lnTo>
                    <a:pt x="10692638" y="0"/>
                  </a:lnTo>
                  <a:lnTo>
                    <a:pt x="10692638" y="898906"/>
                  </a:lnTo>
                  <a:lnTo>
                    <a:pt x="0" y="898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9" name="TextBox 29"/>
          <p:cNvSpPr txBox="1"/>
          <p:nvPr/>
        </p:nvSpPr>
        <p:spPr>
          <a:xfrm>
            <a:off x="9683502" y="4859685"/>
            <a:ext cx="2200126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Integration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61069" y="4859685"/>
            <a:ext cx="2195364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Postman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5033872" y="4859685"/>
            <a:ext cx="2200126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200ms latency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448502" y="5460206"/>
            <a:ext cx="8019455" cy="674191"/>
            <a:chOff x="0" y="0"/>
            <a:chExt cx="10692607" cy="89892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92638" cy="898906"/>
            </a:xfrm>
            <a:custGeom>
              <a:avLst/>
              <a:gdLst/>
              <a:ahLst/>
              <a:cxnLst/>
              <a:rect l="l" t="t" r="r" b="b"/>
              <a:pathLst>
                <a:path w="10692638" h="898906">
                  <a:moveTo>
                    <a:pt x="0" y="0"/>
                  </a:moveTo>
                  <a:lnTo>
                    <a:pt x="10692638" y="0"/>
                  </a:lnTo>
                  <a:lnTo>
                    <a:pt x="10692638" y="898906"/>
                  </a:lnTo>
                  <a:lnTo>
                    <a:pt x="0" y="898906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9683502" y="5533876"/>
            <a:ext cx="2200126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Load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61069" y="5533876"/>
            <a:ext cx="2195364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Artillery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033872" y="5533876"/>
            <a:ext cx="2200126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500 users stable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448502" y="6134397"/>
            <a:ext cx="8019455" cy="674191"/>
            <a:chOff x="0" y="0"/>
            <a:chExt cx="10692607" cy="89892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692638" cy="898906"/>
            </a:xfrm>
            <a:custGeom>
              <a:avLst/>
              <a:gdLst/>
              <a:ahLst/>
              <a:cxnLst/>
              <a:rect l="l" t="t" r="r" b="b"/>
              <a:pathLst>
                <a:path w="10692638" h="898906">
                  <a:moveTo>
                    <a:pt x="0" y="0"/>
                  </a:moveTo>
                  <a:lnTo>
                    <a:pt x="10692638" y="0"/>
                  </a:lnTo>
                  <a:lnTo>
                    <a:pt x="10692638" y="898906"/>
                  </a:lnTo>
                  <a:lnTo>
                    <a:pt x="0" y="898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9683502" y="6208067"/>
            <a:ext cx="2200126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Docker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361069" y="6208067"/>
            <a:ext cx="2195364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Swarm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5033872" y="6208067"/>
            <a:ext cx="2200126" cy="450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Zero downtime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438978" y="7005191"/>
            <a:ext cx="8039398" cy="825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Achieved 99% uptime with iterative fixes via debugging and community resources like Stack Overflow.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839838" y="823764"/>
            <a:ext cx="7094785" cy="73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437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Future Work &amp; References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839838" y="2038052"/>
            <a:ext cx="719881" cy="719881"/>
          </a:xfrm>
          <a:custGeom>
            <a:avLst/>
            <a:gdLst/>
            <a:ahLst/>
            <a:cxnLst/>
            <a:rect l="l" t="t" r="r" b="b"/>
            <a:pathLst>
              <a:path w="719881" h="719881">
                <a:moveTo>
                  <a:pt x="0" y="0"/>
                </a:moveTo>
                <a:lnTo>
                  <a:pt x="719881" y="0"/>
                </a:lnTo>
                <a:lnTo>
                  <a:pt x="719881" y="719882"/>
                </a:lnTo>
                <a:lnTo>
                  <a:pt x="0" y="719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342" r="-2434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59608" y="2230934"/>
            <a:ext cx="3019574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WebRTC Video Calling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59608" y="2661048"/>
            <a:ext cx="4316314" cy="84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Integrating real-time audio/video communication directly into the chat.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6475810" y="2038052"/>
            <a:ext cx="719881" cy="719881"/>
          </a:xfrm>
          <a:custGeom>
            <a:avLst/>
            <a:gdLst/>
            <a:ahLst/>
            <a:cxnLst/>
            <a:rect l="l" t="t" r="r" b="b"/>
            <a:pathLst>
              <a:path w="719881" h="719881">
                <a:moveTo>
                  <a:pt x="0" y="0"/>
                </a:moveTo>
                <a:lnTo>
                  <a:pt x="719881" y="0"/>
                </a:lnTo>
                <a:lnTo>
                  <a:pt x="719881" y="719882"/>
                </a:lnTo>
                <a:lnTo>
                  <a:pt x="0" y="719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6578" b="-6578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495580" y="2230934"/>
            <a:ext cx="2823270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ML Moderation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95580" y="2661048"/>
            <a:ext cx="4316462" cy="84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Automated content moderation for a safer and more positive environment.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2111930" y="2038052"/>
            <a:ext cx="719881" cy="719881"/>
          </a:xfrm>
          <a:custGeom>
            <a:avLst/>
            <a:gdLst/>
            <a:ahLst/>
            <a:cxnLst/>
            <a:rect l="l" t="t" r="r" b="b"/>
            <a:pathLst>
              <a:path w="719881" h="719881">
                <a:moveTo>
                  <a:pt x="0" y="0"/>
                </a:moveTo>
                <a:lnTo>
                  <a:pt x="719881" y="0"/>
                </a:lnTo>
                <a:lnTo>
                  <a:pt x="719881" y="719882"/>
                </a:lnTo>
                <a:lnTo>
                  <a:pt x="0" y="719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947" r="-3947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131701" y="2230934"/>
            <a:ext cx="3302645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React Native Mobile App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31701" y="2661048"/>
            <a:ext cx="4316462" cy="84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Extending the chat experience to native iOS and Android platforms.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839838" y="3985171"/>
            <a:ext cx="719881" cy="719881"/>
          </a:xfrm>
          <a:custGeom>
            <a:avLst/>
            <a:gdLst/>
            <a:ahLst/>
            <a:cxnLst/>
            <a:rect l="l" t="t" r="r" b="b"/>
            <a:pathLst>
              <a:path w="719881" h="719881">
                <a:moveTo>
                  <a:pt x="0" y="0"/>
                </a:moveTo>
                <a:lnTo>
                  <a:pt x="719881" y="0"/>
                </a:lnTo>
                <a:lnTo>
                  <a:pt x="719881" y="719881"/>
                </a:lnTo>
                <a:lnTo>
                  <a:pt x="0" y="7198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5131" r="-1513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859608" y="4178052"/>
            <a:ext cx="3907036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Full Kubernetes Deployment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59608" y="4608165"/>
            <a:ext cx="4316314" cy="84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Advanced orchestration for enterprise-grade scalability and resilience.</a:t>
            </a:r>
          </a:p>
        </p:txBody>
      </p:sp>
      <p:sp>
        <p:nvSpPr>
          <p:cNvPr id="19" name="Freeform 19" descr="preencoded.png"/>
          <p:cNvSpPr/>
          <p:nvPr/>
        </p:nvSpPr>
        <p:spPr>
          <a:xfrm>
            <a:off x="6475810" y="3985171"/>
            <a:ext cx="719881" cy="719881"/>
          </a:xfrm>
          <a:custGeom>
            <a:avLst/>
            <a:gdLst/>
            <a:ahLst/>
            <a:cxnLst/>
            <a:rect l="l" t="t" r="r" b="b"/>
            <a:pathLst>
              <a:path w="719881" h="719881">
                <a:moveTo>
                  <a:pt x="0" y="0"/>
                </a:moveTo>
                <a:lnTo>
                  <a:pt x="719881" y="0"/>
                </a:lnTo>
                <a:lnTo>
                  <a:pt x="719881" y="719881"/>
                </a:lnTo>
                <a:lnTo>
                  <a:pt x="0" y="7198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495580" y="4178052"/>
            <a:ext cx="3036540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Engagement Analytics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95580" y="4608165"/>
            <a:ext cx="4316462" cy="84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Tracking user activity and platform performance for continuous improvement.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9838" y="5646092"/>
            <a:ext cx="16608326" cy="46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From MVP to enterprise-ready, the evolution continues. We invite contributions to our open-source </a:t>
            </a:r>
            <a:r>
              <a:rPr lang="en-US" sz="1874" u="sng">
                <a:solidFill>
                  <a:srgbClr val="BE49DF"/>
                </a:solidFill>
                <a:latin typeface="Source Sans 3"/>
                <a:ea typeface="Source Sans 3"/>
                <a:cs typeface="Source Sans 3"/>
                <a:sym typeface="Source Sans 3"/>
                <a:hlinkClick r:id="rId14" tooltip="https://github.com/your-repo"/>
              </a:rPr>
              <a:t>GitHub repository</a:t>
            </a: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9838" y="6456610"/>
            <a:ext cx="2823270" cy="36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Key References: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9838" y="7102674"/>
            <a:ext cx="16608326" cy="46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Socket.io Documentation: </a:t>
            </a:r>
            <a:r>
              <a:rPr lang="en-US" sz="1874" u="sng">
                <a:solidFill>
                  <a:srgbClr val="BE49DF"/>
                </a:solidFill>
                <a:latin typeface="Source Sans 3"/>
                <a:ea typeface="Source Sans 3"/>
                <a:cs typeface="Source Sans 3"/>
                <a:sym typeface="Source Sans 3"/>
                <a:hlinkClick r:id="rId15" tooltip="https://socket.io/"/>
              </a:rPr>
              <a:t>socket.io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9838" y="7570589"/>
            <a:ext cx="16608326" cy="46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Docker Whitepaper: "Containerization: The Future of Application Development"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39838" y="8038505"/>
            <a:ext cx="16608326" cy="46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RFC 6455: The WebSocket Protocol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9838" y="8506420"/>
            <a:ext cx="16608326" cy="46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MongoDB Documentation: </a:t>
            </a:r>
            <a:r>
              <a:rPr lang="en-US" sz="1874" u="sng">
                <a:solidFill>
                  <a:srgbClr val="BE49DF"/>
                </a:solidFill>
                <a:latin typeface="Source Sans 3"/>
                <a:ea typeface="Source Sans 3"/>
                <a:cs typeface="Source Sans 3"/>
                <a:sym typeface="Source Sans 3"/>
                <a:hlinkClick r:id="rId16" tooltip="https://www.mongodb.com/"/>
              </a:rPr>
              <a:t>mongodb.com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9838" y="8974336"/>
            <a:ext cx="16608326" cy="46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freeCodeCamp MERN Stack Curriculum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" y="342900"/>
            <a:ext cx="4277274" cy="9957942"/>
          </a:xfrm>
          <a:custGeom>
            <a:avLst/>
            <a:gdLst/>
            <a:ahLst/>
            <a:cxnLst/>
            <a:rect l="l" t="t" r="r" b="b"/>
            <a:pathLst>
              <a:path w="4277274" h="9957942">
                <a:moveTo>
                  <a:pt x="0" y="0"/>
                </a:moveTo>
                <a:lnTo>
                  <a:pt x="4277274" y="0"/>
                </a:lnTo>
                <a:lnTo>
                  <a:pt x="4277274" y="9957942"/>
                </a:lnTo>
                <a:lnTo>
                  <a:pt x="0" y="9957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831" y="-1179"/>
            <a:ext cx="3535011" cy="10281059"/>
          </a:xfrm>
          <a:custGeom>
            <a:avLst/>
            <a:gdLst/>
            <a:ahLst/>
            <a:cxnLst/>
            <a:rect l="l" t="t" r="r" b="b"/>
            <a:pathLst>
              <a:path w="3535011" h="10281059">
                <a:moveTo>
                  <a:pt x="0" y="0"/>
                </a:moveTo>
                <a:lnTo>
                  <a:pt x="3535012" y="0"/>
                </a:lnTo>
                <a:lnTo>
                  <a:pt x="3535012" y="10281059"/>
                </a:lnTo>
                <a:lnTo>
                  <a:pt x="0" y="102810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768267" y="2389361"/>
            <a:ext cx="4376837" cy="6565255"/>
            <a:chOff x="0" y="0"/>
            <a:chExt cx="9144000" cy="1371600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sp>
      </p:grpSp>
      <p:sp>
        <p:nvSpPr>
          <p:cNvPr id="9" name="TextBox 9"/>
          <p:cNvSpPr txBox="1"/>
          <p:nvPr/>
        </p:nvSpPr>
        <p:spPr>
          <a:xfrm>
            <a:off x="7643812" y="769590"/>
            <a:ext cx="9858375" cy="134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Real-Time Chat Application: A MERN Stack Capstone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43812" y="2379464"/>
            <a:ext cx="9858375" cy="79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This capstone project leverages the MERN stack to develop a scalable, real-time chat application, addressing the critical demand for efficient, containerized communication in modern web applications.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639050" y="3422005"/>
            <a:ext cx="907554" cy="1356718"/>
            <a:chOff x="0" y="0"/>
            <a:chExt cx="1210072" cy="1808957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1197356" cy="1796288"/>
            </a:xfrm>
            <a:custGeom>
              <a:avLst/>
              <a:gdLst/>
              <a:ahLst/>
              <a:cxnLst/>
              <a:rect l="l" t="t" r="r" b="b"/>
              <a:pathLst>
                <a:path w="1197356" h="1796288">
                  <a:moveTo>
                    <a:pt x="0" y="600837"/>
                  </a:moveTo>
                  <a:cubicBezTo>
                    <a:pt x="0" y="268986"/>
                    <a:pt x="268097" y="0"/>
                    <a:pt x="598678" y="0"/>
                  </a:cubicBezTo>
                  <a:cubicBezTo>
                    <a:pt x="929259" y="0"/>
                    <a:pt x="1197356" y="268986"/>
                    <a:pt x="1197356" y="600837"/>
                  </a:cubicBezTo>
                  <a:lnTo>
                    <a:pt x="1197356" y="1195451"/>
                  </a:lnTo>
                  <a:cubicBezTo>
                    <a:pt x="1197356" y="1527302"/>
                    <a:pt x="929259" y="1796288"/>
                    <a:pt x="598678" y="1796288"/>
                  </a:cubicBezTo>
                  <a:cubicBezTo>
                    <a:pt x="268097" y="1796288"/>
                    <a:pt x="0" y="1527302"/>
                    <a:pt x="0" y="1195451"/>
                  </a:cubicBezTo>
                  <a:close/>
                </a:path>
              </a:pathLst>
            </a:custGeom>
            <a:solidFill>
              <a:srgbClr val="F0D4F7"/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210056" cy="1808988"/>
            </a:xfrm>
            <a:custGeom>
              <a:avLst/>
              <a:gdLst/>
              <a:ahLst/>
              <a:cxnLst/>
              <a:rect l="l" t="t" r="r" b="b"/>
              <a:pathLst>
                <a:path w="1210056" h="1808988">
                  <a:moveTo>
                    <a:pt x="0" y="607187"/>
                  </a:moveTo>
                  <a:cubicBezTo>
                    <a:pt x="0" y="271907"/>
                    <a:pt x="270891" y="0"/>
                    <a:pt x="605028" y="0"/>
                  </a:cubicBezTo>
                  <a:cubicBezTo>
                    <a:pt x="606933" y="0"/>
                    <a:pt x="608838" y="889"/>
                    <a:pt x="609981" y="2413"/>
                  </a:cubicBezTo>
                  <a:lnTo>
                    <a:pt x="605028" y="6350"/>
                  </a:lnTo>
                  <a:lnTo>
                    <a:pt x="605028" y="0"/>
                  </a:lnTo>
                  <a:lnTo>
                    <a:pt x="605028" y="6350"/>
                  </a:lnTo>
                  <a:lnTo>
                    <a:pt x="605028" y="0"/>
                  </a:lnTo>
                  <a:cubicBezTo>
                    <a:pt x="939165" y="0"/>
                    <a:pt x="1210056" y="271907"/>
                    <a:pt x="1210056" y="607187"/>
                  </a:cubicBezTo>
                  <a:lnTo>
                    <a:pt x="1210056" y="1201801"/>
                  </a:lnTo>
                  <a:lnTo>
                    <a:pt x="1203706" y="1201801"/>
                  </a:lnTo>
                  <a:lnTo>
                    <a:pt x="1210056" y="1201801"/>
                  </a:lnTo>
                  <a:cubicBezTo>
                    <a:pt x="1210056" y="1537081"/>
                    <a:pt x="939165" y="1808988"/>
                    <a:pt x="605028" y="1808988"/>
                  </a:cubicBezTo>
                  <a:lnTo>
                    <a:pt x="605028" y="1802638"/>
                  </a:lnTo>
                  <a:lnTo>
                    <a:pt x="605028" y="1808988"/>
                  </a:lnTo>
                  <a:cubicBezTo>
                    <a:pt x="270891" y="1808988"/>
                    <a:pt x="0" y="1537081"/>
                    <a:pt x="0" y="1201801"/>
                  </a:cubicBezTo>
                  <a:lnTo>
                    <a:pt x="0" y="607187"/>
                  </a:lnTo>
                  <a:lnTo>
                    <a:pt x="6350" y="607187"/>
                  </a:lnTo>
                  <a:lnTo>
                    <a:pt x="0" y="607187"/>
                  </a:lnTo>
                  <a:moveTo>
                    <a:pt x="12700" y="607187"/>
                  </a:moveTo>
                  <a:lnTo>
                    <a:pt x="12700" y="1201801"/>
                  </a:lnTo>
                  <a:lnTo>
                    <a:pt x="6350" y="1201801"/>
                  </a:lnTo>
                  <a:lnTo>
                    <a:pt x="12700" y="1201801"/>
                  </a:lnTo>
                  <a:cubicBezTo>
                    <a:pt x="12700" y="1530096"/>
                    <a:pt x="277876" y="1796288"/>
                    <a:pt x="605028" y="1796288"/>
                  </a:cubicBezTo>
                  <a:cubicBezTo>
                    <a:pt x="932180" y="1796288"/>
                    <a:pt x="1197356" y="1530223"/>
                    <a:pt x="1197356" y="1201801"/>
                  </a:cubicBezTo>
                  <a:lnTo>
                    <a:pt x="1197356" y="607187"/>
                  </a:lnTo>
                  <a:lnTo>
                    <a:pt x="1203706" y="607187"/>
                  </a:lnTo>
                  <a:lnTo>
                    <a:pt x="1197356" y="607187"/>
                  </a:lnTo>
                  <a:cubicBezTo>
                    <a:pt x="1197356" y="278765"/>
                    <a:pt x="932180" y="12700"/>
                    <a:pt x="605028" y="12700"/>
                  </a:cubicBezTo>
                  <a:cubicBezTo>
                    <a:pt x="603123" y="12700"/>
                    <a:pt x="601218" y="11811"/>
                    <a:pt x="600075" y="10287"/>
                  </a:cubicBezTo>
                  <a:lnTo>
                    <a:pt x="605028" y="6350"/>
                  </a:lnTo>
                  <a:lnTo>
                    <a:pt x="605028" y="12700"/>
                  </a:lnTo>
                  <a:cubicBezTo>
                    <a:pt x="277876" y="12700"/>
                    <a:pt x="12700" y="278765"/>
                    <a:pt x="12700" y="607187"/>
                  </a:cubicBezTo>
                  <a:close/>
                </a:path>
              </a:pathLst>
            </a:custGeom>
            <a:solidFill>
              <a:srgbClr val="D6BAD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7924354" y="3937546"/>
            <a:ext cx="336797" cy="3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625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66274" y="3632150"/>
            <a:ext cx="2641550" cy="34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Real-time Messaging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66274" y="4039791"/>
            <a:ext cx="8735914" cy="43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Implementing WebSockets for instantaneous bidirectional communication.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639050" y="4993630"/>
            <a:ext cx="907554" cy="1356718"/>
            <a:chOff x="0" y="0"/>
            <a:chExt cx="1210072" cy="1808957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1197356" cy="1796288"/>
            </a:xfrm>
            <a:custGeom>
              <a:avLst/>
              <a:gdLst/>
              <a:ahLst/>
              <a:cxnLst/>
              <a:rect l="l" t="t" r="r" b="b"/>
              <a:pathLst>
                <a:path w="1197356" h="1796288">
                  <a:moveTo>
                    <a:pt x="0" y="600837"/>
                  </a:moveTo>
                  <a:cubicBezTo>
                    <a:pt x="0" y="268986"/>
                    <a:pt x="268097" y="0"/>
                    <a:pt x="598678" y="0"/>
                  </a:cubicBezTo>
                  <a:cubicBezTo>
                    <a:pt x="929259" y="0"/>
                    <a:pt x="1197356" y="268986"/>
                    <a:pt x="1197356" y="600837"/>
                  </a:cubicBezTo>
                  <a:lnTo>
                    <a:pt x="1197356" y="1195451"/>
                  </a:lnTo>
                  <a:cubicBezTo>
                    <a:pt x="1197356" y="1527302"/>
                    <a:pt x="929259" y="1796288"/>
                    <a:pt x="598678" y="1796288"/>
                  </a:cubicBezTo>
                  <a:cubicBezTo>
                    <a:pt x="268097" y="1796288"/>
                    <a:pt x="0" y="1527302"/>
                    <a:pt x="0" y="1195451"/>
                  </a:cubicBezTo>
                  <a:close/>
                </a:path>
              </a:pathLst>
            </a:custGeom>
            <a:solidFill>
              <a:srgbClr val="F0D4F7"/>
            </a:solidFill>
            <a:ln w="12700">
              <a:solidFill>
                <a:srgbClr val="000000"/>
              </a:solidFill>
            </a:ln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210056" cy="1808988"/>
            </a:xfrm>
            <a:custGeom>
              <a:avLst/>
              <a:gdLst/>
              <a:ahLst/>
              <a:cxnLst/>
              <a:rect l="l" t="t" r="r" b="b"/>
              <a:pathLst>
                <a:path w="1210056" h="1808988">
                  <a:moveTo>
                    <a:pt x="0" y="607187"/>
                  </a:moveTo>
                  <a:cubicBezTo>
                    <a:pt x="0" y="271907"/>
                    <a:pt x="270891" y="0"/>
                    <a:pt x="605028" y="0"/>
                  </a:cubicBezTo>
                  <a:cubicBezTo>
                    <a:pt x="606933" y="0"/>
                    <a:pt x="608838" y="889"/>
                    <a:pt x="609981" y="2413"/>
                  </a:cubicBezTo>
                  <a:lnTo>
                    <a:pt x="605028" y="6350"/>
                  </a:lnTo>
                  <a:lnTo>
                    <a:pt x="605028" y="0"/>
                  </a:lnTo>
                  <a:lnTo>
                    <a:pt x="605028" y="6350"/>
                  </a:lnTo>
                  <a:lnTo>
                    <a:pt x="605028" y="0"/>
                  </a:lnTo>
                  <a:cubicBezTo>
                    <a:pt x="939165" y="0"/>
                    <a:pt x="1210056" y="271907"/>
                    <a:pt x="1210056" y="607187"/>
                  </a:cubicBezTo>
                  <a:lnTo>
                    <a:pt x="1210056" y="1201801"/>
                  </a:lnTo>
                  <a:lnTo>
                    <a:pt x="1203706" y="1201801"/>
                  </a:lnTo>
                  <a:lnTo>
                    <a:pt x="1210056" y="1201801"/>
                  </a:lnTo>
                  <a:cubicBezTo>
                    <a:pt x="1210056" y="1537081"/>
                    <a:pt x="939165" y="1808988"/>
                    <a:pt x="605028" y="1808988"/>
                  </a:cubicBezTo>
                  <a:lnTo>
                    <a:pt x="605028" y="1802638"/>
                  </a:lnTo>
                  <a:lnTo>
                    <a:pt x="605028" y="1808988"/>
                  </a:lnTo>
                  <a:cubicBezTo>
                    <a:pt x="270891" y="1808988"/>
                    <a:pt x="0" y="1537081"/>
                    <a:pt x="0" y="1201801"/>
                  </a:cubicBezTo>
                  <a:lnTo>
                    <a:pt x="0" y="607187"/>
                  </a:lnTo>
                  <a:lnTo>
                    <a:pt x="6350" y="607187"/>
                  </a:lnTo>
                  <a:lnTo>
                    <a:pt x="0" y="607187"/>
                  </a:lnTo>
                  <a:moveTo>
                    <a:pt x="12700" y="607187"/>
                  </a:moveTo>
                  <a:lnTo>
                    <a:pt x="12700" y="1201801"/>
                  </a:lnTo>
                  <a:lnTo>
                    <a:pt x="6350" y="1201801"/>
                  </a:lnTo>
                  <a:lnTo>
                    <a:pt x="12700" y="1201801"/>
                  </a:lnTo>
                  <a:cubicBezTo>
                    <a:pt x="12700" y="1530096"/>
                    <a:pt x="277876" y="1796288"/>
                    <a:pt x="605028" y="1796288"/>
                  </a:cubicBezTo>
                  <a:cubicBezTo>
                    <a:pt x="932180" y="1796288"/>
                    <a:pt x="1197356" y="1530223"/>
                    <a:pt x="1197356" y="1201801"/>
                  </a:cubicBezTo>
                  <a:lnTo>
                    <a:pt x="1197356" y="607187"/>
                  </a:lnTo>
                  <a:lnTo>
                    <a:pt x="1203706" y="607187"/>
                  </a:lnTo>
                  <a:lnTo>
                    <a:pt x="1197356" y="607187"/>
                  </a:lnTo>
                  <a:cubicBezTo>
                    <a:pt x="1197356" y="278765"/>
                    <a:pt x="932180" y="12700"/>
                    <a:pt x="605028" y="12700"/>
                  </a:cubicBezTo>
                  <a:cubicBezTo>
                    <a:pt x="603123" y="12700"/>
                    <a:pt x="601218" y="11811"/>
                    <a:pt x="600075" y="10287"/>
                  </a:cubicBezTo>
                  <a:lnTo>
                    <a:pt x="605028" y="6350"/>
                  </a:lnTo>
                  <a:lnTo>
                    <a:pt x="605028" y="12700"/>
                  </a:lnTo>
                  <a:cubicBezTo>
                    <a:pt x="277876" y="12700"/>
                    <a:pt x="12700" y="278765"/>
                    <a:pt x="12700" y="607187"/>
                  </a:cubicBezTo>
                  <a:close/>
                </a:path>
              </a:pathLst>
            </a:custGeom>
            <a:solidFill>
              <a:srgbClr val="D6BAD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7924354" y="5509171"/>
            <a:ext cx="336797" cy="3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625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66274" y="5203775"/>
            <a:ext cx="2641550" cy="34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User Authentication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66274" y="5611416"/>
            <a:ext cx="8735914" cy="43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Secured login and signup processes for user management.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639050" y="6565255"/>
            <a:ext cx="907554" cy="1356718"/>
            <a:chOff x="0" y="0"/>
            <a:chExt cx="1210072" cy="1808957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1197356" cy="1796288"/>
            </a:xfrm>
            <a:custGeom>
              <a:avLst/>
              <a:gdLst/>
              <a:ahLst/>
              <a:cxnLst/>
              <a:rect l="l" t="t" r="r" b="b"/>
              <a:pathLst>
                <a:path w="1197356" h="1796288">
                  <a:moveTo>
                    <a:pt x="0" y="600837"/>
                  </a:moveTo>
                  <a:cubicBezTo>
                    <a:pt x="0" y="268986"/>
                    <a:pt x="268097" y="0"/>
                    <a:pt x="598678" y="0"/>
                  </a:cubicBezTo>
                  <a:cubicBezTo>
                    <a:pt x="929259" y="0"/>
                    <a:pt x="1197356" y="268986"/>
                    <a:pt x="1197356" y="600837"/>
                  </a:cubicBezTo>
                  <a:lnTo>
                    <a:pt x="1197356" y="1195451"/>
                  </a:lnTo>
                  <a:cubicBezTo>
                    <a:pt x="1197356" y="1527302"/>
                    <a:pt x="929259" y="1796288"/>
                    <a:pt x="598678" y="1796288"/>
                  </a:cubicBezTo>
                  <a:cubicBezTo>
                    <a:pt x="268097" y="1796288"/>
                    <a:pt x="0" y="1527302"/>
                    <a:pt x="0" y="1195451"/>
                  </a:cubicBezTo>
                  <a:close/>
                </a:path>
              </a:pathLst>
            </a:custGeom>
            <a:solidFill>
              <a:srgbClr val="F0D4F7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210056" cy="1808988"/>
            </a:xfrm>
            <a:custGeom>
              <a:avLst/>
              <a:gdLst/>
              <a:ahLst/>
              <a:cxnLst/>
              <a:rect l="l" t="t" r="r" b="b"/>
              <a:pathLst>
                <a:path w="1210056" h="1808988">
                  <a:moveTo>
                    <a:pt x="0" y="607187"/>
                  </a:moveTo>
                  <a:cubicBezTo>
                    <a:pt x="0" y="271907"/>
                    <a:pt x="270891" y="0"/>
                    <a:pt x="605028" y="0"/>
                  </a:cubicBezTo>
                  <a:cubicBezTo>
                    <a:pt x="606933" y="0"/>
                    <a:pt x="608838" y="889"/>
                    <a:pt x="609981" y="2413"/>
                  </a:cubicBezTo>
                  <a:lnTo>
                    <a:pt x="605028" y="6350"/>
                  </a:lnTo>
                  <a:lnTo>
                    <a:pt x="605028" y="0"/>
                  </a:lnTo>
                  <a:lnTo>
                    <a:pt x="605028" y="6350"/>
                  </a:lnTo>
                  <a:lnTo>
                    <a:pt x="605028" y="0"/>
                  </a:lnTo>
                  <a:cubicBezTo>
                    <a:pt x="939165" y="0"/>
                    <a:pt x="1210056" y="271907"/>
                    <a:pt x="1210056" y="607187"/>
                  </a:cubicBezTo>
                  <a:lnTo>
                    <a:pt x="1210056" y="1201801"/>
                  </a:lnTo>
                  <a:lnTo>
                    <a:pt x="1203706" y="1201801"/>
                  </a:lnTo>
                  <a:lnTo>
                    <a:pt x="1210056" y="1201801"/>
                  </a:lnTo>
                  <a:cubicBezTo>
                    <a:pt x="1210056" y="1537081"/>
                    <a:pt x="939165" y="1808988"/>
                    <a:pt x="605028" y="1808988"/>
                  </a:cubicBezTo>
                  <a:lnTo>
                    <a:pt x="605028" y="1802638"/>
                  </a:lnTo>
                  <a:lnTo>
                    <a:pt x="605028" y="1808988"/>
                  </a:lnTo>
                  <a:cubicBezTo>
                    <a:pt x="270891" y="1808988"/>
                    <a:pt x="0" y="1537081"/>
                    <a:pt x="0" y="1201801"/>
                  </a:cubicBezTo>
                  <a:lnTo>
                    <a:pt x="0" y="607187"/>
                  </a:lnTo>
                  <a:lnTo>
                    <a:pt x="6350" y="607187"/>
                  </a:lnTo>
                  <a:lnTo>
                    <a:pt x="0" y="607187"/>
                  </a:lnTo>
                  <a:moveTo>
                    <a:pt x="12700" y="607187"/>
                  </a:moveTo>
                  <a:lnTo>
                    <a:pt x="12700" y="1201801"/>
                  </a:lnTo>
                  <a:lnTo>
                    <a:pt x="6350" y="1201801"/>
                  </a:lnTo>
                  <a:lnTo>
                    <a:pt x="12700" y="1201801"/>
                  </a:lnTo>
                  <a:cubicBezTo>
                    <a:pt x="12700" y="1530096"/>
                    <a:pt x="277876" y="1796288"/>
                    <a:pt x="605028" y="1796288"/>
                  </a:cubicBezTo>
                  <a:cubicBezTo>
                    <a:pt x="932180" y="1796288"/>
                    <a:pt x="1197356" y="1530223"/>
                    <a:pt x="1197356" y="1201801"/>
                  </a:cubicBezTo>
                  <a:lnTo>
                    <a:pt x="1197356" y="607187"/>
                  </a:lnTo>
                  <a:lnTo>
                    <a:pt x="1203706" y="607187"/>
                  </a:lnTo>
                  <a:lnTo>
                    <a:pt x="1197356" y="607187"/>
                  </a:lnTo>
                  <a:cubicBezTo>
                    <a:pt x="1197356" y="278765"/>
                    <a:pt x="932180" y="12700"/>
                    <a:pt x="605028" y="12700"/>
                  </a:cubicBezTo>
                  <a:cubicBezTo>
                    <a:pt x="603123" y="12700"/>
                    <a:pt x="601218" y="11811"/>
                    <a:pt x="600075" y="10287"/>
                  </a:cubicBezTo>
                  <a:lnTo>
                    <a:pt x="605028" y="6350"/>
                  </a:lnTo>
                  <a:lnTo>
                    <a:pt x="605028" y="12700"/>
                  </a:lnTo>
                  <a:cubicBezTo>
                    <a:pt x="277876" y="12700"/>
                    <a:pt x="12700" y="278765"/>
                    <a:pt x="12700" y="607187"/>
                  </a:cubicBezTo>
                  <a:close/>
                </a:path>
              </a:pathLst>
            </a:custGeom>
            <a:solidFill>
              <a:srgbClr val="D6BAD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7924354" y="7080796"/>
            <a:ext cx="336797" cy="3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625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66274" y="6775400"/>
            <a:ext cx="3128219" cy="34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Docker Containerization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66274" y="7183041"/>
            <a:ext cx="8735914" cy="43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Ensuring consistent and portable deployment across environments.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639050" y="8136880"/>
            <a:ext cx="907554" cy="1356718"/>
            <a:chOff x="0" y="0"/>
            <a:chExt cx="1210072" cy="1808957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1197356" cy="1796288"/>
            </a:xfrm>
            <a:custGeom>
              <a:avLst/>
              <a:gdLst/>
              <a:ahLst/>
              <a:cxnLst/>
              <a:rect l="l" t="t" r="r" b="b"/>
              <a:pathLst>
                <a:path w="1197356" h="1796288">
                  <a:moveTo>
                    <a:pt x="0" y="600837"/>
                  </a:moveTo>
                  <a:cubicBezTo>
                    <a:pt x="0" y="268986"/>
                    <a:pt x="268097" y="0"/>
                    <a:pt x="598678" y="0"/>
                  </a:cubicBezTo>
                  <a:cubicBezTo>
                    <a:pt x="929259" y="0"/>
                    <a:pt x="1197356" y="268986"/>
                    <a:pt x="1197356" y="600837"/>
                  </a:cubicBezTo>
                  <a:lnTo>
                    <a:pt x="1197356" y="1195451"/>
                  </a:lnTo>
                  <a:cubicBezTo>
                    <a:pt x="1197356" y="1527302"/>
                    <a:pt x="929259" y="1796288"/>
                    <a:pt x="598678" y="1796288"/>
                  </a:cubicBezTo>
                  <a:cubicBezTo>
                    <a:pt x="268097" y="1796288"/>
                    <a:pt x="0" y="1527302"/>
                    <a:pt x="0" y="1195451"/>
                  </a:cubicBezTo>
                  <a:close/>
                </a:path>
              </a:pathLst>
            </a:custGeom>
            <a:solidFill>
              <a:srgbClr val="F0D4F7"/>
            </a:solidFill>
            <a:ln w="12700">
              <a:solidFill>
                <a:srgbClr val="000000"/>
              </a:solidFill>
            </a:ln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1210056" cy="1808988"/>
            </a:xfrm>
            <a:custGeom>
              <a:avLst/>
              <a:gdLst/>
              <a:ahLst/>
              <a:cxnLst/>
              <a:rect l="l" t="t" r="r" b="b"/>
              <a:pathLst>
                <a:path w="1210056" h="1808988">
                  <a:moveTo>
                    <a:pt x="0" y="607187"/>
                  </a:moveTo>
                  <a:cubicBezTo>
                    <a:pt x="0" y="271907"/>
                    <a:pt x="270891" y="0"/>
                    <a:pt x="605028" y="0"/>
                  </a:cubicBezTo>
                  <a:cubicBezTo>
                    <a:pt x="606933" y="0"/>
                    <a:pt x="608838" y="889"/>
                    <a:pt x="609981" y="2413"/>
                  </a:cubicBezTo>
                  <a:lnTo>
                    <a:pt x="605028" y="6350"/>
                  </a:lnTo>
                  <a:lnTo>
                    <a:pt x="605028" y="0"/>
                  </a:lnTo>
                  <a:lnTo>
                    <a:pt x="605028" y="6350"/>
                  </a:lnTo>
                  <a:lnTo>
                    <a:pt x="605028" y="0"/>
                  </a:lnTo>
                  <a:cubicBezTo>
                    <a:pt x="939165" y="0"/>
                    <a:pt x="1210056" y="271907"/>
                    <a:pt x="1210056" y="607187"/>
                  </a:cubicBezTo>
                  <a:lnTo>
                    <a:pt x="1210056" y="1201801"/>
                  </a:lnTo>
                  <a:lnTo>
                    <a:pt x="1203706" y="1201801"/>
                  </a:lnTo>
                  <a:lnTo>
                    <a:pt x="1210056" y="1201801"/>
                  </a:lnTo>
                  <a:cubicBezTo>
                    <a:pt x="1210056" y="1537081"/>
                    <a:pt x="939165" y="1808988"/>
                    <a:pt x="605028" y="1808988"/>
                  </a:cubicBezTo>
                  <a:lnTo>
                    <a:pt x="605028" y="1802638"/>
                  </a:lnTo>
                  <a:lnTo>
                    <a:pt x="605028" y="1808988"/>
                  </a:lnTo>
                  <a:cubicBezTo>
                    <a:pt x="270891" y="1808988"/>
                    <a:pt x="0" y="1537081"/>
                    <a:pt x="0" y="1201801"/>
                  </a:cubicBezTo>
                  <a:lnTo>
                    <a:pt x="0" y="607187"/>
                  </a:lnTo>
                  <a:lnTo>
                    <a:pt x="6350" y="607187"/>
                  </a:lnTo>
                  <a:lnTo>
                    <a:pt x="0" y="607187"/>
                  </a:lnTo>
                  <a:moveTo>
                    <a:pt x="12700" y="607187"/>
                  </a:moveTo>
                  <a:lnTo>
                    <a:pt x="12700" y="1201801"/>
                  </a:lnTo>
                  <a:lnTo>
                    <a:pt x="6350" y="1201801"/>
                  </a:lnTo>
                  <a:lnTo>
                    <a:pt x="12700" y="1201801"/>
                  </a:lnTo>
                  <a:cubicBezTo>
                    <a:pt x="12700" y="1530096"/>
                    <a:pt x="277876" y="1796288"/>
                    <a:pt x="605028" y="1796288"/>
                  </a:cubicBezTo>
                  <a:cubicBezTo>
                    <a:pt x="932180" y="1796288"/>
                    <a:pt x="1197356" y="1530223"/>
                    <a:pt x="1197356" y="1201801"/>
                  </a:cubicBezTo>
                  <a:lnTo>
                    <a:pt x="1197356" y="607187"/>
                  </a:lnTo>
                  <a:lnTo>
                    <a:pt x="1203706" y="607187"/>
                  </a:lnTo>
                  <a:lnTo>
                    <a:pt x="1197356" y="607187"/>
                  </a:lnTo>
                  <a:cubicBezTo>
                    <a:pt x="1197356" y="278765"/>
                    <a:pt x="932180" y="12700"/>
                    <a:pt x="605028" y="12700"/>
                  </a:cubicBezTo>
                  <a:cubicBezTo>
                    <a:pt x="603123" y="12700"/>
                    <a:pt x="601218" y="11811"/>
                    <a:pt x="600075" y="10287"/>
                  </a:cubicBezTo>
                  <a:lnTo>
                    <a:pt x="605028" y="6350"/>
                  </a:lnTo>
                  <a:lnTo>
                    <a:pt x="605028" y="12700"/>
                  </a:lnTo>
                  <a:cubicBezTo>
                    <a:pt x="277876" y="12700"/>
                    <a:pt x="12700" y="278765"/>
                    <a:pt x="12700" y="607187"/>
                  </a:cubicBezTo>
                  <a:close/>
                </a:path>
              </a:pathLst>
            </a:custGeom>
            <a:solidFill>
              <a:srgbClr val="D6BAD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7924354" y="8652421"/>
            <a:ext cx="336797" cy="3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625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766274" y="8347025"/>
            <a:ext cx="2641550" cy="34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Scalable Backend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766274" y="8754665"/>
            <a:ext cx="8735914" cy="435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Designed to handle multiple concurrent users efficiently.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" y="342900"/>
            <a:ext cx="4277274" cy="9957942"/>
          </a:xfrm>
          <a:custGeom>
            <a:avLst/>
            <a:gdLst/>
            <a:ahLst/>
            <a:cxnLst/>
            <a:rect l="l" t="t" r="r" b="b"/>
            <a:pathLst>
              <a:path w="4277274" h="9957942">
                <a:moveTo>
                  <a:pt x="0" y="0"/>
                </a:moveTo>
                <a:lnTo>
                  <a:pt x="4277274" y="0"/>
                </a:lnTo>
                <a:lnTo>
                  <a:pt x="4277274" y="9957942"/>
                </a:lnTo>
                <a:lnTo>
                  <a:pt x="0" y="9957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831" y="-1179"/>
            <a:ext cx="3535011" cy="10281059"/>
          </a:xfrm>
          <a:custGeom>
            <a:avLst/>
            <a:gdLst/>
            <a:ahLst/>
            <a:cxnLst/>
            <a:rect l="l" t="t" r="r" b="b"/>
            <a:pathLst>
              <a:path w="3535011" h="10281059">
                <a:moveTo>
                  <a:pt x="0" y="0"/>
                </a:moveTo>
                <a:lnTo>
                  <a:pt x="3535012" y="0"/>
                </a:lnTo>
                <a:lnTo>
                  <a:pt x="3535012" y="10281059"/>
                </a:lnTo>
                <a:lnTo>
                  <a:pt x="0" y="102810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30040" y="798314"/>
            <a:ext cx="10462766" cy="894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Project Objectives &amp; Milestones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040" y="2195364"/>
            <a:ext cx="16227921" cy="102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Our journey focuses on building a robust, deployable system that scales seamlessly, marked by clear, measurable objectives to guide our development.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30040" y="3995291"/>
            <a:ext cx="5213151" cy="2580977"/>
            <a:chOff x="0" y="0"/>
            <a:chExt cx="6950868" cy="3441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50837" cy="3441319"/>
            </a:xfrm>
            <a:custGeom>
              <a:avLst/>
              <a:gdLst/>
              <a:ahLst/>
              <a:cxnLst/>
              <a:rect l="l" t="t" r="r" b="b"/>
              <a:pathLst>
                <a:path w="6950837" h="344131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06997" y="0"/>
                  </a:lnTo>
                  <a:cubicBezTo>
                    <a:pt x="6841617" y="0"/>
                    <a:pt x="6950837" y="109220"/>
                    <a:pt x="6950837" y="243840"/>
                  </a:cubicBezTo>
                  <a:lnTo>
                    <a:pt x="6950837" y="3197479"/>
                  </a:lnTo>
                  <a:cubicBezTo>
                    <a:pt x="6950837" y="3332099"/>
                    <a:pt x="6841617" y="3441319"/>
                    <a:pt x="6706997" y="3441319"/>
                  </a:cubicBezTo>
                  <a:lnTo>
                    <a:pt x="243840" y="3441319"/>
                  </a:lnTo>
                  <a:cubicBezTo>
                    <a:pt x="109220" y="3441319"/>
                    <a:pt x="0" y="3332099"/>
                    <a:pt x="0" y="319747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030040" y="3957191"/>
            <a:ext cx="5213151" cy="152400"/>
            <a:chOff x="0" y="0"/>
            <a:chExt cx="6950868" cy="203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50837" cy="203200"/>
            </a:xfrm>
            <a:custGeom>
              <a:avLst/>
              <a:gdLst/>
              <a:ahLst/>
              <a:cxnLst/>
              <a:rect l="l" t="t" r="r" b="b"/>
              <a:pathLst>
                <a:path w="695083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49237" y="0"/>
                  </a:lnTo>
                  <a:cubicBezTo>
                    <a:pt x="6905371" y="0"/>
                    <a:pt x="6950837" y="45466"/>
                    <a:pt x="6950837" y="101600"/>
                  </a:cubicBezTo>
                  <a:cubicBezTo>
                    <a:pt x="6950837" y="157734"/>
                    <a:pt x="6905371" y="203200"/>
                    <a:pt x="684923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3195191" y="3553866"/>
            <a:ext cx="882849" cy="882849"/>
            <a:chOff x="0" y="0"/>
            <a:chExt cx="1177132" cy="11771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7163" cy="1177163"/>
            </a:xfrm>
            <a:custGeom>
              <a:avLst/>
              <a:gdLst/>
              <a:ahLst/>
              <a:cxnLst/>
              <a:rect l="l" t="t" r="r" b="b"/>
              <a:pathLst>
                <a:path w="1177163" h="1177163">
                  <a:moveTo>
                    <a:pt x="0" y="588518"/>
                  </a:moveTo>
                  <a:cubicBezTo>
                    <a:pt x="0" y="263525"/>
                    <a:pt x="263525" y="0"/>
                    <a:pt x="588518" y="0"/>
                  </a:cubicBezTo>
                  <a:cubicBezTo>
                    <a:pt x="913511" y="0"/>
                    <a:pt x="1177163" y="263525"/>
                    <a:pt x="1177163" y="588518"/>
                  </a:cubicBezTo>
                  <a:cubicBezTo>
                    <a:pt x="1177163" y="913511"/>
                    <a:pt x="913638" y="1177163"/>
                    <a:pt x="588518" y="1177163"/>
                  </a:cubicBezTo>
                  <a:cubicBezTo>
                    <a:pt x="263398" y="1177163"/>
                    <a:pt x="0" y="913638"/>
                    <a:pt x="0" y="588518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3459956" y="3818632"/>
            <a:ext cx="353169" cy="353169"/>
          </a:xfrm>
          <a:custGeom>
            <a:avLst/>
            <a:gdLst/>
            <a:ahLst/>
            <a:cxnLst/>
            <a:rect l="l" t="t" r="r" b="b"/>
            <a:pathLst>
              <a:path w="353169" h="353169">
                <a:moveTo>
                  <a:pt x="0" y="0"/>
                </a:moveTo>
                <a:lnTo>
                  <a:pt x="353169" y="0"/>
                </a:lnTo>
                <a:lnTo>
                  <a:pt x="353169" y="353169"/>
                </a:lnTo>
                <a:lnTo>
                  <a:pt x="0" y="3531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62372" y="4721424"/>
            <a:ext cx="4548485" cy="87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Develop MERN Chat Interface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2372" y="5687317"/>
            <a:ext cx="4548485" cy="5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With JWT-secured login/signup.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6537424" y="3995291"/>
            <a:ext cx="5213151" cy="2580977"/>
            <a:chOff x="0" y="0"/>
            <a:chExt cx="6950868" cy="34413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50837" cy="3441319"/>
            </a:xfrm>
            <a:custGeom>
              <a:avLst/>
              <a:gdLst/>
              <a:ahLst/>
              <a:cxnLst/>
              <a:rect l="l" t="t" r="r" b="b"/>
              <a:pathLst>
                <a:path w="6950837" h="344131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06997" y="0"/>
                  </a:lnTo>
                  <a:cubicBezTo>
                    <a:pt x="6841617" y="0"/>
                    <a:pt x="6950837" y="109220"/>
                    <a:pt x="6950837" y="243840"/>
                  </a:cubicBezTo>
                  <a:lnTo>
                    <a:pt x="6950837" y="3197479"/>
                  </a:lnTo>
                  <a:cubicBezTo>
                    <a:pt x="6950837" y="3332099"/>
                    <a:pt x="6841617" y="3441319"/>
                    <a:pt x="6706997" y="3441319"/>
                  </a:cubicBezTo>
                  <a:lnTo>
                    <a:pt x="243840" y="3441319"/>
                  </a:lnTo>
                  <a:cubicBezTo>
                    <a:pt x="109220" y="3441319"/>
                    <a:pt x="0" y="3332099"/>
                    <a:pt x="0" y="319747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6537424" y="3957191"/>
            <a:ext cx="5213151" cy="152400"/>
            <a:chOff x="0" y="0"/>
            <a:chExt cx="6950868" cy="203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50837" cy="203200"/>
            </a:xfrm>
            <a:custGeom>
              <a:avLst/>
              <a:gdLst/>
              <a:ahLst/>
              <a:cxnLst/>
              <a:rect l="l" t="t" r="r" b="b"/>
              <a:pathLst>
                <a:path w="695083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49237" y="0"/>
                  </a:lnTo>
                  <a:cubicBezTo>
                    <a:pt x="6905371" y="0"/>
                    <a:pt x="6950837" y="45466"/>
                    <a:pt x="6950837" y="101600"/>
                  </a:cubicBezTo>
                  <a:cubicBezTo>
                    <a:pt x="6950837" y="157734"/>
                    <a:pt x="6905371" y="203200"/>
                    <a:pt x="684923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8702576" y="3553866"/>
            <a:ext cx="882849" cy="882849"/>
            <a:chOff x="0" y="0"/>
            <a:chExt cx="1177132" cy="11771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77163" cy="1177163"/>
            </a:xfrm>
            <a:custGeom>
              <a:avLst/>
              <a:gdLst/>
              <a:ahLst/>
              <a:cxnLst/>
              <a:rect l="l" t="t" r="r" b="b"/>
              <a:pathLst>
                <a:path w="1177163" h="1177163">
                  <a:moveTo>
                    <a:pt x="0" y="588518"/>
                  </a:moveTo>
                  <a:cubicBezTo>
                    <a:pt x="0" y="263525"/>
                    <a:pt x="263525" y="0"/>
                    <a:pt x="588518" y="0"/>
                  </a:cubicBezTo>
                  <a:cubicBezTo>
                    <a:pt x="913511" y="0"/>
                    <a:pt x="1177163" y="263525"/>
                    <a:pt x="1177163" y="588518"/>
                  </a:cubicBezTo>
                  <a:cubicBezTo>
                    <a:pt x="1177163" y="913511"/>
                    <a:pt x="913638" y="1177163"/>
                    <a:pt x="588518" y="1177163"/>
                  </a:cubicBezTo>
                  <a:cubicBezTo>
                    <a:pt x="263398" y="1177163"/>
                    <a:pt x="0" y="913638"/>
                    <a:pt x="0" y="588518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Freeform 24" descr="preencoded.png"/>
          <p:cNvSpPr/>
          <p:nvPr/>
        </p:nvSpPr>
        <p:spPr>
          <a:xfrm>
            <a:off x="8967341" y="3818632"/>
            <a:ext cx="353169" cy="353169"/>
          </a:xfrm>
          <a:custGeom>
            <a:avLst/>
            <a:gdLst/>
            <a:ahLst/>
            <a:cxnLst/>
            <a:rect l="l" t="t" r="r" b="b"/>
            <a:pathLst>
              <a:path w="353169" h="353169">
                <a:moveTo>
                  <a:pt x="0" y="0"/>
                </a:moveTo>
                <a:lnTo>
                  <a:pt x="353169" y="0"/>
                </a:lnTo>
                <a:lnTo>
                  <a:pt x="353169" y="353169"/>
                </a:lnTo>
                <a:lnTo>
                  <a:pt x="0" y="3531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6869757" y="4721424"/>
            <a:ext cx="3913882" cy="44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Implement WebSockets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69757" y="5254526"/>
            <a:ext cx="4548485" cy="5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efficient bidirectional messaging.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044809" y="3995291"/>
            <a:ext cx="5213151" cy="2580977"/>
            <a:chOff x="0" y="0"/>
            <a:chExt cx="6950868" cy="344130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50837" cy="3441319"/>
            </a:xfrm>
            <a:custGeom>
              <a:avLst/>
              <a:gdLst/>
              <a:ahLst/>
              <a:cxnLst/>
              <a:rect l="l" t="t" r="r" b="b"/>
              <a:pathLst>
                <a:path w="6950837" h="3441319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06997" y="0"/>
                  </a:lnTo>
                  <a:cubicBezTo>
                    <a:pt x="6841617" y="0"/>
                    <a:pt x="6950837" y="109220"/>
                    <a:pt x="6950837" y="243840"/>
                  </a:cubicBezTo>
                  <a:lnTo>
                    <a:pt x="6950837" y="3197479"/>
                  </a:lnTo>
                  <a:cubicBezTo>
                    <a:pt x="6950837" y="3332099"/>
                    <a:pt x="6841617" y="3441319"/>
                    <a:pt x="6706997" y="3441319"/>
                  </a:cubicBezTo>
                  <a:lnTo>
                    <a:pt x="243840" y="3441319"/>
                  </a:lnTo>
                  <a:cubicBezTo>
                    <a:pt x="109220" y="3441319"/>
                    <a:pt x="0" y="3332099"/>
                    <a:pt x="0" y="3197479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9" name="Group 29"/>
          <p:cNvGrpSpPr/>
          <p:nvPr/>
        </p:nvGrpSpPr>
        <p:grpSpPr>
          <a:xfrm>
            <a:off x="12044809" y="3957191"/>
            <a:ext cx="5213151" cy="152400"/>
            <a:chOff x="0" y="0"/>
            <a:chExt cx="6950868" cy="2032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50837" cy="203200"/>
            </a:xfrm>
            <a:custGeom>
              <a:avLst/>
              <a:gdLst/>
              <a:ahLst/>
              <a:cxnLst/>
              <a:rect l="l" t="t" r="r" b="b"/>
              <a:pathLst>
                <a:path w="695083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849237" y="0"/>
                  </a:lnTo>
                  <a:cubicBezTo>
                    <a:pt x="6905371" y="0"/>
                    <a:pt x="6950837" y="45466"/>
                    <a:pt x="6950837" y="101600"/>
                  </a:cubicBezTo>
                  <a:cubicBezTo>
                    <a:pt x="6950837" y="157734"/>
                    <a:pt x="6905371" y="203200"/>
                    <a:pt x="684923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1" name="Group 31"/>
          <p:cNvGrpSpPr/>
          <p:nvPr/>
        </p:nvGrpSpPr>
        <p:grpSpPr>
          <a:xfrm>
            <a:off x="14209960" y="3553866"/>
            <a:ext cx="882849" cy="882849"/>
            <a:chOff x="0" y="0"/>
            <a:chExt cx="1177132" cy="11771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77163" cy="1177163"/>
            </a:xfrm>
            <a:custGeom>
              <a:avLst/>
              <a:gdLst/>
              <a:ahLst/>
              <a:cxnLst/>
              <a:rect l="l" t="t" r="r" b="b"/>
              <a:pathLst>
                <a:path w="1177163" h="1177163">
                  <a:moveTo>
                    <a:pt x="0" y="588518"/>
                  </a:moveTo>
                  <a:cubicBezTo>
                    <a:pt x="0" y="263525"/>
                    <a:pt x="263525" y="0"/>
                    <a:pt x="588518" y="0"/>
                  </a:cubicBezTo>
                  <a:cubicBezTo>
                    <a:pt x="913511" y="0"/>
                    <a:pt x="1177163" y="263525"/>
                    <a:pt x="1177163" y="588518"/>
                  </a:cubicBezTo>
                  <a:cubicBezTo>
                    <a:pt x="1177163" y="913511"/>
                    <a:pt x="913638" y="1177163"/>
                    <a:pt x="588518" y="1177163"/>
                  </a:cubicBezTo>
                  <a:cubicBezTo>
                    <a:pt x="263398" y="1177163"/>
                    <a:pt x="0" y="913638"/>
                    <a:pt x="0" y="588518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3" name="Freeform 33" descr="preencoded.png"/>
          <p:cNvSpPr/>
          <p:nvPr/>
        </p:nvSpPr>
        <p:spPr>
          <a:xfrm>
            <a:off x="14474726" y="3818632"/>
            <a:ext cx="353169" cy="353169"/>
          </a:xfrm>
          <a:custGeom>
            <a:avLst/>
            <a:gdLst/>
            <a:ahLst/>
            <a:cxnLst/>
            <a:rect l="l" t="t" r="r" b="b"/>
            <a:pathLst>
              <a:path w="353169" h="353169">
                <a:moveTo>
                  <a:pt x="0" y="0"/>
                </a:moveTo>
                <a:lnTo>
                  <a:pt x="353169" y="0"/>
                </a:lnTo>
                <a:lnTo>
                  <a:pt x="353169" y="353169"/>
                </a:lnTo>
                <a:lnTo>
                  <a:pt x="0" y="3531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5789" b="-15789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2377142" y="4721424"/>
            <a:ext cx="4265711" cy="44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Containerize with Docker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77142" y="5254526"/>
            <a:ext cx="4548485" cy="5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Ensuring environmental consistency.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30040" y="7311926"/>
            <a:ext cx="7966770" cy="2148185"/>
            <a:chOff x="0" y="0"/>
            <a:chExt cx="10622360" cy="286424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622407" cy="2864231"/>
            </a:xfrm>
            <a:custGeom>
              <a:avLst/>
              <a:gdLst/>
              <a:ahLst/>
              <a:cxnLst/>
              <a:rect l="l" t="t" r="r" b="b"/>
              <a:pathLst>
                <a:path w="10622407" h="286423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378567" y="0"/>
                  </a:lnTo>
                  <a:cubicBezTo>
                    <a:pt x="10513187" y="0"/>
                    <a:pt x="10622407" y="109220"/>
                    <a:pt x="10622407" y="243840"/>
                  </a:cubicBezTo>
                  <a:lnTo>
                    <a:pt x="10622407" y="2620391"/>
                  </a:lnTo>
                  <a:cubicBezTo>
                    <a:pt x="10622407" y="2755011"/>
                    <a:pt x="10513187" y="2864231"/>
                    <a:pt x="10378567" y="2864231"/>
                  </a:cubicBezTo>
                  <a:lnTo>
                    <a:pt x="243840" y="2864231"/>
                  </a:lnTo>
                  <a:cubicBezTo>
                    <a:pt x="109220" y="2864231"/>
                    <a:pt x="0" y="2755011"/>
                    <a:pt x="0" y="2620391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8" name="Group 38"/>
          <p:cNvGrpSpPr/>
          <p:nvPr/>
        </p:nvGrpSpPr>
        <p:grpSpPr>
          <a:xfrm>
            <a:off x="1030040" y="7273826"/>
            <a:ext cx="7966770" cy="152400"/>
            <a:chOff x="0" y="0"/>
            <a:chExt cx="10622360" cy="203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622407" cy="203200"/>
            </a:xfrm>
            <a:custGeom>
              <a:avLst/>
              <a:gdLst/>
              <a:ahLst/>
              <a:cxnLst/>
              <a:rect l="l" t="t" r="r" b="b"/>
              <a:pathLst>
                <a:path w="10622407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20807" y="0"/>
                  </a:lnTo>
                  <a:cubicBezTo>
                    <a:pt x="10576940" y="0"/>
                    <a:pt x="10622407" y="45466"/>
                    <a:pt x="10622407" y="101600"/>
                  </a:cubicBezTo>
                  <a:cubicBezTo>
                    <a:pt x="10622407" y="157734"/>
                    <a:pt x="10576940" y="203200"/>
                    <a:pt x="1052080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0" name="Group 40"/>
          <p:cNvGrpSpPr/>
          <p:nvPr/>
        </p:nvGrpSpPr>
        <p:grpSpPr>
          <a:xfrm>
            <a:off x="4572000" y="6870501"/>
            <a:ext cx="882849" cy="882849"/>
            <a:chOff x="0" y="0"/>
            <a:chExt cx="1177132" cy="117713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77163" cy="1177163"/>
            </a:xfrm>
            <a:custGeom>
              <a:avLst/>
              <a:gdLst/>
              <a:ahLst/>
              <a:cxnLst/>
              <a:rect l="l" t="t" r="r" b="b"/>
              <a:pathLst>
                <a:path w="1177163" h="1177163">
                  <a:moveTo>
                    <a:pt x="0" y="588518"/>
                  </a:moveTo>
                  <a:cubicBezTo>
                    <a:pt x="0" y="263525"/>
                    <a:pt x="263525" y="0"/>
                    <a:pt x="588518" y="0"/>
                  </a:cubicBezTo>
                  <a:cubicBezTo>
                    <a:pt x="913511" y="0"/>
                    <a:pt x="1177163" y="263525"/>
                    <a:pt x="1177163" y="588518"/>
                  </a:cubicBezTo>
                  <a:cubicBezTo>
                    <a:pt x="1177163" y="913511"/>
                    <a:pt x="913638" y="1177163"/>
                    <a:pt x="588518" y="1177163"/>
                  </a:cubicBezTo>
                  <a:cubicBezTo>
                    <a:pt x="263398" y="1177163"/>
                    <a:pt x="0" y="913638"/>
                    <a:pt x="0" y="588518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2" name="Freeform 42" descr="preencoded.png"/>
          <p:cNvSpPr/>
          <p:nvPr/>
        </p:nvSpPr>
        <p:spPr>
          <a:xfrm>
            <a:off x="4836765" y="7135266"/>
            <a:ext cx="353169" cy="353169"/>
          </a:xfrm>
          <a:custGeom>
            <a:avLst/>
            <a:gdLst/>
            <a:ahLst/>
            <a:cxnLst/>
            <a:rect l="l" t="t" r="r" b="b"/>
            <a:pathLst>
              <a:path w="353169" h="353169">
                <a:moveTo>
                  <a:pt x="0" y="0"/>
                </a:moveTo>
                <a:lnTo>
                  <a:pt x="353169" y="0"/>
                </a:lnTo>
                <a:lnTo>
                  <a:pt x="353169" y="353169"/>
                </a:lnTo>
                <a:lnTo>
                  <a:pt x="0" y="35316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22368" b="-22368"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1362372" y="8038059"/>
            <a:ext cx="4191893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Integrate Load Balancing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62372" y="8571160"/>
            <a:ext cx="7302102" cy="5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To achieve high scalability.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9291042" y="7311926"/>
            <a:ext cx="7966919" cy="2148185"/>
            <a:chOff x="0" y="0"/>
            <a:chExt cx="10622558" cy="286424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622534" cy="2864231"/>
            </a:xfrm>
            <a:custGeom>
              <a:avLst/>
              <a:gdLst/>
              <a:ahLst/>
              <a:cxnLst/>
              <a:rect l="l" t="t" r="r" b="b"/>
              <a:pathLst>
                <a:path w="10622534" h="2864231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0378694" y="0"/>
                  </a:lnTo>
                  <a:cubicBezTo>
                    <a:pt x="10513313" y="0"/>
                    <a:pt x="10622534" y="109220"/>
                    <a:pt x="10622534" y="243840"/>
                  </a:cubicBezTo>
                  <a:lnTo>
                    <a:pt x="10622534" y="2620391"/>
                  </a:lnTo>
                  <a:cubicBezTo>
                    <a:pt x="10622534" y="2755011"/>
                    <a:pt x="10513313" y="2864231"/>
                    <a:pt x="10378694" y="2864231"/>
                  </a:cubicBezTo>
                  <a:lnTo>
                    <a:pt x="243840" y="2864231"/>
                  </a:lnTo>
                  <a:cubicBezTo>
                    <a:pt x="109220" y="2864231"/>
                    <a:pt x="0" y="2755011"/>
                    <a:pt x="0" y="2620391"/>
                  </a:cubicBez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7" name="Group 47"/>
          <p:cNvGrpSpPr/>
          <p:nvPr/>
        </p:nvGrpSpPr>
        <p:grpSpPr>
          <a:xfrm>
            <a:off x="9291042" y="7273826"/>
            <a:ext cx="7966919" cy="152400"/>
            <a:chOff x="0" y="0"/>
            <a:chExt cx="10622558" cy="203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622534" cy="203200"/>
            </a:xfrm>
            <a:custGeom>
              <a:avLst/>
              <a:gdLst/>
              <a:ahLst/>
              <a:cxnLst/>
              <a:rect l="l" t="t" r="r" b="b"/>
              <a:pathLst>
                <a:path w="10622534" h="203200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10520934" y="0"/>
                  </a:lnTo>
                  <a:cubicBezTo>
                    <a:pt x="10577068" y="0"/>
                    <a:pt x="10622534" y="45466"/>
                    <a:pt x="10622534" y="101600"/>
                  </a:cubicBezTo>
                  <a:cubicBezTo>
                    <a:pt x="10622534" y="157734"/>
                    <a:pt x="10577068" y="203200"/>
                    <a:pt x="10520934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9" name="Group 49"/>
          <p:cNvGrpSpPr/>
          <p:nvPr/>
        </p:nvGrpSpPr>
        <p:grpSpPr>
          <a:xfrm>
            <a:off x="12833002" y="6870501"/>
            <a:ext cx="882849" cy="882849"/>
            <a:chOff x="0" y="0"/>
            <a:chExt cx="1177132" cy="117713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177163" cy="1177163"/>
            </a:xfrm>
            <a:custGeom>
              <a:avLst/>
              <a:gdLst/>
              <a:ahLst/>
              <a:cxnLst/>
              <a:rect l="l" t="t" r="r" b="b"/>
              <a:pathLst>
                <a:path w="1177163" h="1177163">
                  <a:moveTo>
                    <a:pt x="0" y="588518"/>
                  </a:moveTo>
                  <a:cubicBezTo>
                    <a:pt x="0" y="263525"/>
                    <a:pt x="263525" y="0"/>
                    <a:pt x="588518" y="0"/>
                  </a:cubicBezTo>
                  <a:cubicBezTo>
                    <a:pt x="913511" y="0"/>
                    <a:pt x="1177163" y="263525"/>
                    <a:pt x="1177163" y="588518"/>
                  </a:cubicBezTo>
                  <a:cubicBezTo>
                    <a:pt x="1177163" y="913511"/>
                    <a:pt x="913638" y="1177163"/>
                    <a:pt x="588518" y="1177163"/>
                  </a:cubicBezTo>
                  <a:cubicBezTo>
                    <a:pt x="263398" y="1177163"/>
                    <a:pt x="0" y="913638"/>
                    <a:pt x="0" y="588518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1" name="Freeform 51" descr="preencoded.png"/>
          <p:cNvSpPr/>
          <p:nvPr/>
        </p:nvSpPr>
        <p:spPr>
          <a:xfrm>
            <a:off x="13097767" y="7135266"/>
            <a:ext cx="353169" cy="353169"/>
          </a:xfrm>
          <a:custGeom>
            <a:avLst/>
            <a:gdLst/>
            <a:ahLst/>
            <a:cxnLst/>
            <a:rect l="l" t="t" r="r" b="b"/>
            <a:pathLst>
              <a:path w="353169" h="353169">
                <a:moveTo>
                  <a:pt x="0" y="0"/>
                </a:moveTo>
                <a:lnTo>
                  <a:pt x="353169" y="0"/>
                </a:lnTo>
                <a:lnTo>
                  <a:pt x="353169" y="353169"/>
                </a:lnTo>
                <a:lnTo>
                  <a:pt x="0" y="3531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52" name="TextBox 52"/>
          <p:cNvSpPr txBox="1"/>
          <p:nvPr/>
        </p:nvSpPr>
        <p:spPr>
          <a:xfrm>
            <a:off x="9623375" y="8038059"/>
            <a:ext cx="3692426" cy="4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Evaluate Performance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623375" y="8571160"/>
            <a:ext cx="7302252" cy="5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Measuring response time and concurrency.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" y="342900"/>
            <a:ext cx="4277274" cy="9957942"/>
          </a:xfrm>
          <a:custGeom>
            <a:avLst/>
            <a:gdLst/>
            <a:ahLst/>
            <a:cxnLst/>
            <a:rect l="l" t="t" r="r" b="b"/>
            <a:pathLst>
              <a:path w="4277274" h="9957942">
                <a:moveTo>
                  <a:pt x="0" y="0"/>
                </a:moveTo>
                <a:lnTo>
                  <a:pt x="4277274" y="0"/>
                </a:lnTo>
                <a:lnTo>
                  <a:pt x="4277274" y="9957942"/>
                </a:lnTo>
                <a:lnTo>
                  <a:pt x="0" y="9957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831" y="-1179"/>
            <a:ext cx="3535011" cy="10281059"/>
          </a:xfrm>
          <a:custGeom>
            <a:avLst/>
            <a:gdLst/>
            <a:ahLst/>
            <a:cxnLst/>
            <a:rect l="l" t="t" r="r" b="b"/>
            <a:pathLst>
              <a:path w="3535011" h="10281059">
                <a:moveTo>
                  <a:pt x="0" y="0"/>
                </a:moveTo>
                <a:lnTo>
                  <a:pt x="3535012" y="0"/>
                </a:lnTo>
                <a:lnTo>
                  <a:pt x="3535012" y="10281059"/>
                </a:lnTo>
                <a:lnTo>
                  <a:pt x="0" y="102810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47155" y="1356420"/>
            <a:ext cx="16193690" cy="177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Problem Statement: Addressing Modern Web App Challenges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3638699"/>
            <a:ext cx="16193690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Traditional chat applications often struggle with inherent latency, deployment complexities, and critical scalability failures under peak loads. This project directly addresses these common pitfalls.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42392" y="5023247"/>
            <a:ext cx="16203215" cy="2598985"/>
            <a:chOff x="0" y="0"/>
            <a:chExt cx="21604287" cy="34653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604224" cy="3465322"/>
            </a:xfrm>
            <a:custGeom>
              <a:avLst/>
              <a:gdLst/>
              <a:ahLst/>
              <a:cxnLst/>
              <a:rect l="l" t="t" r="r" b="b"/>
              <a:pathLst>
                <a:path w="21604224" h="3465322">
                  <a:moveTo>
                    <a:pt x="0" y="173863"/>
                  </a:moveTo>
                  <a:cubicBezTo>
                    <a:pt x="0" y="77851"/>
                    <a:pt x="78105" y="0"/>
                    <a:pt x="174371" y="0"/>
                  </a:cubicBezTo>
                  <a:lnTo>
                    <a:pt x="21429853" y="0"/>
                  </a:lnTo>
                  <a:lnTo>
                    <a:pt x="21429853" y="6350"/>
                  </a:lnTo>
                  <a:lnTo>
                    <a:pt x="21429853" y="0"/>
                  </a:lnTo>
                  <a:cubicBezTo>
                    <a:pt x="21526119" y="0"/>
                    <a:pt x="21604224" y="77851"/>
                    <a:pt x="21604224" y="173863"/>
                  </a:cubicBezTo>
                  <a:lnTo>
                    <a:pt x="21597874" y="173863"/>
                  </a:lnTo>
                  <a:lnTo>
                    <a:pt x="21604224" y="173863"/>
                  </a:lnTo>
                  <a:lnTo>
                    <a:pt x="21604224" y="3291459"/>
                  </a:lnTo>
                  <a:lnTo>
                    <a:pt x="21597874" y="3291459"/>
                  </a:lnTo>
                  <a:lnTo>
                    <a:pt x="21604224" y="3291459"/>
                  </a:lnTo>
                  <a:cubicBezTo>
                    <a:pt x="21604224" y="3387471"/>
                    <a:pt x="21526119" y="3465322"/>
                    <a:pt x="21429853" y="3465322"/>
                  </a:cubicBezTo>
                  <a:lnTo>
                    <a:pt x="21429853" y="3458972"/>
                  </a:lnTo>
                  <a:lnTo>
                    <a:pt x="21429853" y="3465322"/>
                  </a:lnTo>
                  <a:lnTo>
                    <a:pt x="174371" y="3465322"/>
                  </a:lnTo>
                  <a:lnTo>
                    <a:pt x="174371" y="3458972"/>
                  </a:lnTo>
                  <a:lnTo>
                    <a:pt x="174371" y="3465322"/>
                  </a:lnTo>
                  <a:cubicBezTo>
                    <a:pt x="78105" y="3465322"/>
                    <a:pt x="0" y="3387471"/>
                    <a:pt x="0" y="3291459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3291459"/>
                  </a:lnTo>
                  <a:lnTo>
                    <a:pt x="6350" y="3291459"/>
                  </a:lnTo>
                  <a:lnTo>
                    <a:pt x="12700" y="3291459"/>
                  </a:lnTo>
                  <a:cubicBezTo>
                    <a:pt x="12700" y="3380486"/>
                    <a:pt x="85090" y="3452622"/>
                    <a:pt x="174371" y="3452622"/>
                  </a:cubicBezTo>
                  <a:lnTo>
                    <a:pt x="21429853" y="3452622"/>
                  </a:lnTo>
                  <a:cubicBezTo>
                    <a:pt x="21519135" y="3452622"/>
                    <a:pt x="21591524" y="3380486"/>
                    <a:pt x="21591524" y="3291459"/>
                  </a:cubicBezTo>
                  <a:lnTo>
                    <a:pt x="21591524" y="173863"/>
                  </a:lnTo>
                  <a:cubicBezTo>
                    <a:pt x="21591524" y="84836"/>
                    <a:pt x="21519135" y="12700"/>
                    <a:pt x="21429853" y="12700"/>
                  </a:cubicBezTo>
                  <a:lnTo>
                    <a:pt x="174371" y="12700"/>
                  </a:lnTo>
                  <a:lnTo>
                    <a:pt x="174371" y="6350"/>
                  </a:lnTo>
                  <a:lnTo>
                    <a:pt x="174371" y="12700"/>
                  </a:lnTo>
                  <a:cubicBezTo>
                    <a:pt x="85090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056680" y="5037534"/>
            <a:ext cx="16174641" cy="856804"/>
            <a:chOff x="0" y="0"/>
            <a:chExt cx="21566188" cy="114240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566251" cy="1142365"/>
            </a:xfrm>
            <a:custGeom>
              <a:avLst/>
              <a:gdLst/>
              <a:ahLst/>
              <a:cxnLst/>
              <a:rect l="l" t="t" r="r" b="b"/>
              <a:pathLst>
                <a:path w="21566251" h="1142365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355824" y="5131296"/>
            <a:ext cx="748426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High latency, resource-heavy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47908" y="5131296"/>
            <a:ext cx="748426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Real-time, efficient communication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56680" y="5894337"/>
            <a:ext cx="16174641" cy="856804"/>
            <a:chOff x="0" y="0"/>
            <a:chExt cx="21566188" cy="11424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566251" cy="1142365"/>
            </a:xfrm>
            <a:custGeom>
              <a:avLst/>
              <a:gdLst/>
              <a:ahLst/>
              <a:cxnLst/>
              <a:rect l="l" t="t" r="r" b="b"/>
              <a:pathLst>
                <a:path w="21566251" h="1142365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355824" y="5988100"/>
            <a:ext cx="748426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Manual scaling challenges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7908" y="5988100"/>
            <a:ext cx="748426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Automated scaling via Docker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56680" y="6751141"/>
            <a:ext cx="16174641" cy="856804"/>
            <a:chOff x="0" y="0"/>
            <a:chExt cx="21566188" cy="11424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566251" cy="1142365"/>
            </a:xfrm>
            <a:custGeom>
              <a:avLst/>
              <a:gdLst/>
              <a:ahLst/>
              <a:cxnLst/>
              <a:rect l="l" t="t" r="r" b="b"/>
              <a:pathLst>
                <a:path w="21566251" h="1142365">
                  <a:moveTo>
                    <a:pt x="0" y="0"/>
                  </a:moveTo>
                  <a:lnTo>
                    <a:pt x="21566251" y="0"/>
                  </a:lnTo>
                  <a:lnTo>
                    <a:pt x="21566251" y="1142365"/>
                  </a:lnTo>
                  <a:lnTo>
                    <a:pt x="0" y="114236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355824" y="6844904"/>
            <a:ext cx="748426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Frequent server requests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47908" y="6844904"/>
            <a:ext cx="7484269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Persistent, low-overhead connections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7155" y="7858720"/>
            <a:ext cx="16193690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MERN stack, while powerful for full-stack JavaScript development, necessitates containerization (e.g., Docker) for reliable production deployment.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" y="342900"/>
            <a:ext cx="4277274" cy="9957942"/>
          </a:xfrm>
          <a:custGeom>
            <a:avLst/>
            <a:gdLst/>
            <a:ahLst/>
            <a:cxnLst/>
            <a:rect l="l" t="t" r="r" b="b"/>
            <a:pathLst>
              <a:path w="4277274" h="9957942">
                <a:moveTo>
                  <a:pt x="0" y="0"/>
                </a:moveTo>
                <a:lnTo>
                  <a:pt x="4277274" y="0"/>
                </a:lnTo>
                <a:lnTo>
                  <a:pt x="4277274" y="9957942"/>
                </a:lnTo>
                <a:lnTo>
                  <a:pt x="0" y="9957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831" y="-1179"/>
            <a:ext cx="3535011" cy="10281059"/>
          </a:xfrm>
          <a:custGeom>
            <a:avLst/>
            <a:gdLst/>
            <a:ahLst/>
            <a:cxnLst/>
            <a:rect l="l" t="t" r="r" b="b"/>
            <a:pathLst>
              <a:path w="3535011" h="10281059">
                <a:moveTo>
                  <a:pt x="0" y="0"/>
                </a:moveTo>
                <a:lnTo>
                  <a:pt x="3535012" y="0"/>
                </a:lnTo>
                <a:lnTo>
                  <a:pt x="3535012" y="10281059"/>
                </a:lnTo>
                <a:lnTo>
                  <a:pt x="0" y="102810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832545" y="975420"/>
            <a:ext cx="15775037" cy="728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Literature Review: Evolution of Real-Time Communication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29712" y="2179439"/>
            <a:ext cx="28575" cy="7103418"/>
            <a:chOff x="0" y="0"/>
            <a:chExt cx="38100" cy="94712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9471279"/>
            </a:xfrm>
            <a:custGeom>
              <a:avLst/>
              <a:gdLst/>
              <a:ahLst/>
              <a:cxnLst/>
              <a:rect l="l" t="t" r="r" b="b"/>
              <a:pathLst>
                <a:path w="38100" h="94712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452229"/>
                  </a:lnTo>
                  <a:cubicBezTo>
                    <a:pt x="38100" y="9462770"/>
                    <a:pt x="29591" y="9471279"/>
                    <a:pt x="19050" y="9471279"/>
                  </a:cubicBezTo>
                  <a:cubicBezTo>
                    <a:pt x="8509" y="9471279"/>
                    <a:pt x="0" y="9462770"/>
                    <a:pt x="0" y="9452229"/>
                  </a:cubicBezTo>
                  <a:close/>
                </a:path>
              </a:pathLst>
            </a:custGeom>
            <a:solidFill>
              <a:srgbClr val="D6BAD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8696771" y="2432745"/>
            <a:ext cx="475804" cy="28575"/>
            <a:chOff x="0" y="0"/>
            <a:chExt cx="634405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4365" cy="38100"/>
            </a:xfrm>
            <a:custGeom>
              <a:avLst/>
              <a:gdLst/>
              <a:ahLst/>
              <a:cxnLst/>
              <a:rect l="l" t="t" r="r" b="b"/>
              <a:pathLst>
                <a:path w="63436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615315" y="0"/>
                  </a:lnTo>
                  <a:cubicBezTo>
                    <a:pt x="625856" y="0"/>
                    <a:pt x="634365" y="8509"/>
                    <a:pt x="634365" y="19050"/>
                  </a:cubicBezTo>
                  <a:cubicBezTo>
                    <a:pt x="634365" y="29591"/>
                    <a:pt x="625856" y="38100"/>
                    <a:pt x="61531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6BAD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9054852" y="2357884"/>
            <a:ext cx="178296" cy="178296"/>
            <a:chOff x="0" y="0"/>
            <a:chExt cx="237728" cy="2377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744" cy="237744"/>
            </a:xfrm>
            <a:custGeom>
              <a:avLst/>
              <a:gdLst/>
              <a:ahLst/>
              <a:cxnLst/>
              <a:rect l="l" t="t" r="r" b="b"/>
              <a:pathLst>
                <a:path w="237744" h="237744">
                  <a:moveTo>
                    <a:pt x="0" y="118872"/>
                  </a:moveTo>
                  <a:cubicBezTo>
                    <a:pt x="0" y="53213"/>
                    <a:pt x="53213" y="0"/>
                    <a:pt x="118872" y="0"/>
                  </a:cubicBezTo>
                  <a:cubicBezTo>
                    <a:pt x="184531" y="0"/>
                    <a:pt x="237744" y="53213"/>
                    <a:pt x="237744" y="118872"/>
                  </a:cubicBezTo>
                  <a:cubicBezTo>
                    <a:pt x="237744" y="184531"/>
                    <a:pt x="184531" y="237744"/>
                    <a:pt x="118872" y="237744"/>
                  </a:cubicBezTo>
                  <a:cubicBezTo>
                    <a:pt x="53213" y="237744"/>
                    <a:pt x="0" y="184531"/>
                    <a:pt x="0" y="118872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5393680" y="2251621"/>
            <a:ext cx="2798712" cy="35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Early Web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2545" y="2677566"/>
            <a:ext cx="7359849" cy="83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Initial reliance on HTTP polling for dynamic content, leading to inefficiencies.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115425" y="3860155"/>
            <a:ext cx="475804" cy="28575"/>
            <a:chOff x="0" y="0"/>
            <a:chExt cx="634405" cy="38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4365" cy="38100"/>
            </a:xfrm>
            <a:custGeom>
              <a:avLst/>
              <a:gdLst/>
              <a:ahLst/>
              <a:cxnLst/>
              <a:rect l="l" t="t" r="r" b="b"/>
              <a:pathLst>
                <a:path w="63436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615315" y="0"/>
                  </a:lnTo>
                  <a:cubicBezTo>
                    <a:pt x="625856" y="0"/>
                    <a:pt x="634365" y="8509"/>
                    <a:pt x="634365" y="19050"/>
                  </a:cubicBezTo>
                  <a:cubicBezTo>
                    <a:pt x="634365" y="29591"/>
                    <a:pt x="625856" y="38100"/>
                    <a:pt x="61531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6BAD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8" name="Group 18"/>
          <p:cNvGrpSpPr/>
          <p:nvPr/>
        </p:nvGrpSpPr>
        <p:grpSpPr>
          <a:xfrm>
            <a:off x="9054852" y="3785295"/>
            <a:ext cx="178296" cy="178296"/>
            <a:chOff x="0" y="0"/>
            <a:chExt cx="237728" cy="23772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7744" cy="237744"/>
            </a:xfrm>
            <a:custGeom>
              <a:avLst/>
              <a:gdLst/>
              <a:ahLst/>
              <a:cxnLst/>
              <a:rect l="l" t="t" r="r" b="b"/>
              <a:pathLst>
                <a:path w="237744" h="237744">
                  <a:moveTo>
                    <a:pt x="0" y="118872"/>
                  </a:moveTo>
                  <a:cubicBezTo>
                    <a:pt x="0" y="53213"/>
                    <a:pt x="53213" y="0"/>
                    <a:pt x="118872" y="0"/>
                  </a:cubicBezTo>
                  <a:cubicBezTo>
                    <a:pt x="184531" y="0"/>
                    <a:pt x="237744" y="53213"/>
                    <a:pt x="237744" y="118872"/>
                  </a:cubicBezTo>
                  <a:cubicBezTo>
                    <a:pt x="237744" y="184531"/>
                    <a:pt x="184531" y="237744"/>
                    <a:pt x="118872" y="237744"/>
                  </a:cubicBezTo>
                  <a:cubicBezTo>
                    <a:pt x="53213" y="237744"/>
                    <a:pt x="0" y="184531"/>
                    <a:pt x="0" y="118872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0" name="TextBox 20"/>
          <p:cNvSpPr txBox="1"/>
          <p:nvPr/>
        </p:nvSpPr>
        <p:spPr>
          <a:xfrm>
            <a:off x="10095607" y="3679031"/>
            <a:ext cx="2798712" cy="35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AJAX (2000s)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95607" y="4104977"/>
            <a:ext cx="7359849" cy="83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Asynchronous JavaScript and XML improved responsiveness but still involved request/response cycles.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696771" y="5090517"/>
            <a:ext cx="475804" cy="28575"/>
            <a:chOff x="0" y="0"/>
            <a:chExt cx="634405" cy="38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4365" cy="38100"/>
            </a:xfrm>
            <a:custGeom>
              <a:avLst/>
              <a:gdLst/>
              <a:ahLst/>
              <a:cxnLst/>
              <a:rect l="l" t="t" r="r" b="b"/>
              <a:pathLst>
                <a:path w="63436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615315" y="0"/>
                  </a:lnTo>
                  <a:cubicBezTo>
                    <a:pt x="625856" y="0"/>
                    <a:pt x="634365" y="8509"/>
                    <a:pt x="634365" y="19050"/>
                  </a:cubicBezTo>
                  <a:cubicBezTo>
                    <a:pt x="634365" y="29591"/>
                    <a:pt x="625856" y="38100"/>
                    <a:pt x="61531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6BAD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9054852" y="5015656"/>
            <a:ext cx="178296" cy="178296"/>
            <a:chOff x="0" y="0"/>
            <a:chExt cx="237728" cy="23772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7744" cy="237744"/>
            </a:xfrm>
            <a:custGeom>
              <a:avLst/>
              <a:gdLst/>
              <a:ahLst/>
              <a:cxnLst/>
              <a:rect l="l" t="t" r="r" b="b"/>
              <a:pathLst>
                <a:path w="237744" h="237744">
                  <a:moveTo>
                    <a:pt x="0" y="118872"/>
                  </a:moveTo>
                  <a:cubicBezTo>
                    <a:pt x="0" y="53213"/>
                    <a:pt x="53213" y="0"/>
                    <a:pt x="118872" y="0"/>
                  </a:cubicBezTo>
                  <a:cubicBezTo>
                    <a:pt x="184531" y="0"/>
                    <a:pt x="237744" y="53213"/>
                    <a:pt x="237744" y="118872"/>
                  </a:cubicBezTo>
                  <a:cubicBezTo>
                    <a:pt x="237744" y="184531"/>
                    <a:pt x="184531" y="237744"/>
                    <a:pt x="118872" y="237744"/>
                  </a:cubicBezTo>
                  <a:cubicBezTo>
                    <a:pt x="53213" y="237744"/>
                    <a:pt x="0" y="184531"/>
                    <a:pt x="0" y="118872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5393680" y="4909394"/>
            <a:ext cx="2798712" cy="35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WebSockets (2011)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2545" y="5335340"/>
            <a:ext cx="7359849" cy="83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Standardized (RFC 6455) for persistent, low-latency, full-duplex communication. Technologies like Socket.io emerged.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15425" y="6320879"/>
            <a:ext cx="475804" cy="28575"/>
            <a:chOff x="0" y="0"/>
            <a:chExt cx="634405" cy="38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4365" cy="38100"/>
            </a:xfrm>
            <a:custGeom>
              <a:avLst/>
              <a:gdLst/>
              <a:ahLst/>
              <a:cxnLst/>
              <a:rect l="l" t="t" r="r" b="b"/>
              <a:pathLst>
                <a:path w="63436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615315" y="0"/>
                  </a:lnTo>
                  <a:cubicBezTo>
                    <a:pt x="625856" y="0"/>
                    <a:pt x="634365" y="8509"/>
                    <a:pt x="634365" y="19050"/>
                  </a:cubicBezTo>
                  <a:cubicBezTo>
                    <a:pt x="634365" y="29591"/>
                    <a:pt x="625856" y="38100"/>
                    <a:pt x="61531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6BAD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9054852" y="6246019"/>
            <a:ext cx="178296" cy="178296"/>
            <a:chOff x="0" y="0"/>
            <a:chExt cx="237728" cy="2377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744" cy="237744"/>
            </a:xfrm>
            <a:custGeom>
              <a:avLst/>
              <a:gdLst/>
              <a:ahLst/>
              <a:cxnLst/>
              <a:rect l="l" t="t" r="r" b="b"/>
              <a:pathLst>
                <a:path w="237744" h="237744">
                  <a:moveTo>
                    <a:pt x="0" y="118872"/>
                  </a:moveTo>
                  <a:cubicBezTo>
                    <a:pt x="0" y="53213"/>
                    <a:pt x="53213" y="0"/>
                    <a:pt x="118872" y="0"/>
                  </a:cubicBezTo>
                  <a:cubicBezTo>
                    <a:pt x="184531" y="0"/>
                    <a:pt x="237744" y="53213"/>
                    <a:pt x="237744" y="118872"/>
                  </a:cubicBezTo>
                  <a:cubicBezTo>
                    <a:pt x="237744" y="184531"/>
                    <a:pt x="184531" y="237744"/>
                    <a:pt x="118872" y="237744"/>
                  </a:cubicBezTo>
                  <a:cubicBezTo>
                    <a:pt x="53213" y="237744"/>
                    <a:pt x="0" y="184531"/>
                    <a:pt x="0" y="118872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TextBox 32"/>
          <p:cNvSpPr txBox="1"/>
          <p:nvPr/>
        </p:nvSpPr>
        <p:spPr>
          <a:xfrm>
            <a:off x="10095607" y="6139755"/>
            <a:ext cx="2798712" cy="35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Docker (2013)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95607" y="6565701"/>
            <a:ext cx="7359849" cy="83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Evolved from VMs to lightweight containers, offering portability and orchestration for complex applications (ref: Docker whitepaper).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8696771" y="7551241"/>
            <a:ext cx="475804" cy="28575"/>
            <a:chOff x="0" y="0"/>
            <a:chExt cx="634405" cy="381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34365" cy="38100"/>
            </a:xfrm>
            <a:custGeom>
              <a:avLst/>
              <a:gdLst/>
              <a:ahLst/>
              <a:cxnLst/>
              <a:rect l="l" t="t" r="r" b="b"/>
              <a:pathLst>
                <a:path w="634365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615315" y="0"/>
                  </a:lnTo>
                  <a:cubicBezTo>
                    <a:pt x="625856" y="0"/>
                    <a:pt x="634365" y="8509"/>
                    <a:pt x="634365" y="19050"/>
                  </a:cubicBezTo>
                  <a:cubicBezTo>
                    <a:pt x="634365" y="29591"/>
                    <a:pt x="625856" y="38100"/>
                    <a:pt x="615315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6BAD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6" name="Group 36"/>
          <p:cNvGrpSpPr/>
          <p:nvPr/>
        </p:nvGrpSpPr>
        <p:grpSpPr>
          <a:xfrm>
            <a:off x="9054852" y="7476381"/>
            <a:ext cx="178296" cy="178296"/>
            <a:chOff x="0" y="0"/>
            <a:chExt cx="237728" cy="23772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37744" cy="237744"/>
            </a:xfrm>
            <a:custGeom>
              <a:avLst/>
              <a:gdLst/>
              <a:ahLst/>
              <a:cxnLst/>
              <a:rect l="l" t="t" r="r" b="b"/>
              <a:pathLst>
                <a:path w="237744" h="237744">
                  <a:moveTo>
                    <a:pt x="0" y="118872"/>
                  </a:moveTo>
                  <a:cubicBezTo>
                    <a:pt x="0" y="53213"/>
                    <a:pt x="53213" y="0"/>
                    <a:pt x="118872" y="0"/>
                  </a:cubicBezTo>
                  <a:cubicBezTo>
                    <a:pt x="184531" y="0"/>
                    <a:pt x="237744" y="53213"/>
                    <a:pt x="237744" y="118872"/>
                  </a:cubicBezTo>
                  <a:cubicBezTo>
                    <a:pt x="237744" y="184531"/>
                    <a:pt x="184531" y="237744"/>
                    <a:pt x="118872" y="237744"/>
                  </a:cubicBezTo>
                  <a:cubicBezTo>
                    <a:pt x="53213" y="237744"/>
                    <a:pt x="0" y="184531"/>
                    <a:pt x="0" y="118872"/>
                  </a:cubicBez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8" name="TextBox 38"/>
          <p:cNvSpPr txBox="1"/>
          <p:nvPr/>
        </p:nvSpPr>
        <p:spPr>
          <a:xfrm>
            <a:off x="5393680" y="7370117"/>
            <a:ext cx="2798712" cy="35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Node.js Clustering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32545" y="7796064"/>
            <a:ext cx="7359849" cy="837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7"/>
              </a:lnSpc>
            </a:pPr>
            <a:r>
              <a:rPr lang="en-US" sz="1812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Leveraged for multi-core scaling, enhancing backend throughput and resilience.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" y="342900"/>
            <a:ext cx="4277274" cy="9957942"/>
          </a:xfrm>
          <a:custGeom>
            <a:avLst/>
            <a:gdLst/>
            <a:ahLst/>
            <a:cxnLst/>
            <a:rect l="l" t="t" r="r" b="b"/>
            <a:pathLst>
              <a:path w="4277274" h="9957942">
                <a:moveTo>
                  <a:pt x="0" y="0"/>
                </a:moveTo>
                <a:lnTo>
                  <a:pt x="4277274" y="0"/>
                </a:lnTo>
                <a:lnTo>
                  <a:pt x="4277274" y="9957942"/>
                </a:lnTo>
                <a:lnTo>
                  <a:pt x="0" y="9957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831" y="-1179"/>
            <a:ext cx="3535011" cy="10281059"/>
          </a:xfrm>
          <a:custGeom>
            <a:avLst/>
            <a:gdLst/>
            <a:ahLst/>
            <a:cxnLst/>
            <a:rect l="l" t="t" r="r" b="b"/>
            <a:pathLst>
              <a:path w="3535011" h="10281059">
                <a:moveTo>
                  <a:pt x="0" y="0"/>
                </a:moveTo>
                <a:lnTo>
                  <a:pt x="3535012" y="0"/>
                </a:lnTo>
                <a:lnTo>
                  <a:pt x="3535012" y="10281059"/>
                </a:lnTo>
                <a:lnTo>
                  <a:pt x="0" y="102810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985986" y="764530"/>
            <a:ext cx="12892831" cy="8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System Architecture &amp; Technology Stack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5986" y="2099370"/>
            <a:ext cx="16316027" cy="98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Our system's foundation combines the versatility of the MERN stack with the robustness of containerization, ensuring a scalable and maintainable application.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985986" y="3403252"/>
            <a:ext cx="845195" cy="845195"/>
          </a:xfrm>
          <a:custGeom>
            <a:avLst/>
            <a:gdLst/>
            <a:ahLst/>
            <a:cxnLst/>
            <a:rect l="l" t="t" r="r" b="b"/>
            <a:pathLst>
              <a:path w="845195" h="845195">
                <a:moveTo>
                  <a:pt x="0" y="0"/>
                </a:moveTo>
                <a:lnTo>
                  <a:pt x="845195" y="0"/>
                </a:lnTo>
                <a:lnTo>
                  <a:pt x="845195" y="845195"/>
                </a:lnTo>
                <a:lnTo>
                  <a:pt x="0" y="8451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685" r="-1685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183309" y="3621881"/>
            <a:ext cx="3314551" cy="43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Frontend: React.js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3309" y="4138315"/>
            <a:ext cx="4006602" cy="98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Interactive chat UI, login/signup forms with Axios for API calls.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6542037" y="3403252"/>
            <a:ext cx="845195" cy="845195"/>
          </a:xfrm>
          <a:custGeom>
            <a:avLst/>
            <a:gdLst/>
            <a:ahLst/>
            <a:cxnLst/>
            <a:rect l="l" t="t" r="r" b="b"/>
            <a:pathLst>
              <a:path w="845195" h="845195">
                <a:moveTo>
                  <a:pt x="0" y="0"/>
                </a:moveTo>
                <a:lnTo>
                  <a:pt x="845195" y="0"/>
                </a:lnTo>
                <a:lnTo>
                  <a:pt x="845195" y="845195"/>
                </a:lnTo>
                <a:lnTo>
                  <a:pt x="0" y="8451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685" r="-1685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739360" y="3621881"/>
            <a:ext cx="4006602" cy="847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Backend: Node.js/Express.js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39360" y="4552504"/>
            <a:ext cx="4006602" cy="98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RESTful APIs and Socket.io for real-time messaging.</a:t>
            </a:r>
          </a:p>
        </p:txBody>
      </p:sp>
      <p:sp>
        <p:nvSpPr>
          <p:cNvPr id="15" name="Freeform 15" descr="preencoded.png"/>
          <p:cNvSpPr/>
          <p:nvPr/>
        </p:nvSpPr>
        <p:spPr>
          <a:xfrm>
            <a:off x="12098090" y="3403252"/>
            <a:ext cx="845195" cy="845195"/>
          </a:xfrm>
          <a:custGeom>
            <a:avLst/>
            <a:gdLst/>
            <a:ahLst/>
            <a:cxnLst/>
            <a:rect l="l" t="t" r="r" b="b"/>
            <a:pathLst>
              <a:path w="845195" h="845195">
                <a:moveTo>
                  <a:pt x="0" y="0"/>
                </a:moveTo>
                <a:lnTo>
                  <a:pt x="845195" y="0"/>
                </a:lnTo>
                <a:lnTo>
                  <a:pt x="845195" y="845195"/>
                </a:lnTo>
                <a:lnTo>
                  <a:pt x="0" y="845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37078" b="-3707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295411" y="3621881"/>
            <a:ext cx="3314551" cy="43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Database: MongoDB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95411" y="4138315"/>
            <a:ext cx="4006602" cy="987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Flexible NoSQL database for user profiles and message persistence.</a:t>
            </a:r>
          </a:p>
        </p:txBody>
      </p:sp>
      <p:sp>
        <p:nvSpPr>
          <p:cNvPr id="18" name="Freeform 18" descr="preencoded.png"/>
          <p:cNvSpPr/>
          <p:nvPr/>
        </p:nvSpPr>
        <p:spPr>
          <a:xfrm>
            <a:off x="985986" y="6102995"/>
            <a:ext cx="845195" cy="845195"/>
          </a:xfrm>
          <a:custGeom>
            <a:avLst/>
            <a:gdLst/>
            <a:ahLst/>
            <a:cxnLst/>
            <a:rect l="l" t="t" r="r" b="b"/>
            <a:pathLst>
              <a:path w="845195" h="845195">
                <a:moveTo>
                  <a:pt x="0" y="0"/>
                </a:moveTo>
                <a:lnTo>
                  <a:pt x="845195" y="0"/>
                </a:lnTo>
                <a:lnTo>
                  <a:pt x="845195" y="845195"/>
                </a:lnTo>
                <a:lnTo>
                  <a:pt x="0" y="845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3370" b="-3370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183309" y="6321624"/>
            <a:ext cx="4006602" cy="847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Containerization: Docker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83309" y="7252246"/>
            <a:ext cx="4006602" cy="1437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Multi-container setup with Docker Compose for consistent environments.</a:t>
            </a:r>
          </a:p>
        </p:txBody>
      </p:sp>
      <p:sp>
        <p:nvSpPr>
          <p:cNvPr id="21" name="Freeform 21" descr="preencoded.png"/>
          <p:cNvSpPr/>
          <p:nvPr/>
        </p:nvSpPr>
        <p:spPr>
          <a:xfrm>
            <a:off x="6542037" y="6102995"/>
            <a:ext cx="845195" cy="845195"/>
          </a:xfrm>
          <a:custGeom>
            <a:avLst/>
            <a:gdLst/>
            <a:ahLst/>
            <a:cxnLst/>
            <a:rect l="l" t="t" r="r" b="b"/>
            <a:pathLst>
              <a:path w="845195" h="845195">
                <a:moveTo>
                  <a:pt x="0" y="0"/>
                </a:moveTo>
                <a:lnTo>
                  <a:pt x="845195" y="0"/>
                </a:lnTo>
                <a:lnTo>
                  <a:pt x="845195" y="845195"/>
                </a:lnTo>
                <a:lnTo>
                  <a:pt x="0" y="8451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8988" r="-8988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739360" y="6321624"/>
            <a:ext cx="3314551" cy="433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Other Key Tech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39360" y="6838057"/>
            <a:ext cx="4006602" cy="188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JWT for authentication.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5986" y="8957519"/>
            <a:ext cx="16316027" cy="536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MERN enables rapid prototyping, while Docker ensures reproducibility and streamlined deployment.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" y="342900"/>
            <a:ext cx="4277274" cy="9957942"/>
          </a:xfrm>
          <a:custGeom>
            <a:avLst/>
            <a:gdLst/>
            <a:ahLst/>
            <a:cxnLst/>
            <a:rect l="l" t="t" r="r" b="b"/>
            <a:pathLst>
              <a:path w="4277274" h="9957942">
                <a:moveTo>
                  <a:pt x="0" y="0"/>
                </a:moveTo>
                <a:lnTo>
                  <a:pt x="4277274" y="0"/>
                </a:lnTo>
                <a:lnTo>
                  <a:pt x="4277274" y="9957942"/>
                </a:lnTo>
                <a:lnTo>
                  <a:pt x="0" y="9957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831" y="-1179"/>
            <a:ext cx="3535011" cy="10281059"/>
          </a:xfrm>
          <a:custGeom>
            <a:avLst/>
            <a:gdLst/>
            <a:ahLst/>
            <a:cxnLst/>
            <a:rect l="l" t="t" r="r" b="b"/>
            <a:pathLst>
              <a:path w="3535011" h="10281059">
                <a:moveTo>
                  <a:pt x="0" y="0"/>
                </a:moveTo>
                <a:lnTo>
                  <a:pt x="3535012" y="0"/>
                </a:lnTo>
                <a:lnTo>
                  <a:pt x="3535012" y="10281059"/>
                </a:lnTo>
                <a:lnTo>
                  <a:pt x="0" y="10281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274320" cy="10287000"/>
            <a:chOff x="0" y="0"/>
            <a:chExt cx="36576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5760" cy="13716000"/>
            </a:xfrm>
            <a:custGeom>
              <a:avLst/>
              <a:gdLst/>
              <a:ahLst/>
              <a:cxnLst/>
              <a:rect l="l" t="t" r="r" b="b"/>
              <a:pathLst>
                <a:path w="365760" h="13716000">
                  <a:moveTo>
                    <a:pt x="0" y="0"/>
                  </a:moveTo>
                  <a:lnTo>
                    <a:pt x="365760" y="0"/>
                  </a:lnTo>
                  <a:lnTo>
                    <a:pt x="36576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766F5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691514" y="0"/>
            <a:ext cx="6904972" cy="10287000"/>
            <a:chOff x="0" y="0"/>
            <a:chExt cx="9206630" cy="13716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06611" cy="13716000"/>
            </a:xfrm>
            <a:custGeom>
              <a:avLst/>
              <a:gdLst/>
              <a:ahLst/>
              <a:cxnLst/>
              <a:rect l="l" t="t" r="r" b="b"/>
              <a:pathLst>
                <a:path w="9206611" h="13716000">
                  <a:moveTo>
                    <a:pt x="0" y="0"/>
                  </a:moveTo>
                  <a:lnTo>
                    <a:pt x="9206611" y="0"/>
                  </a:lnTo>
                  <a:lnTo>
                    <a:pt x="9206611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528599" y="1418548"/>
            <a:ext cx="4815775" cy="7226066"/>
            <a:chOff x="0" y="0"/>
            <a:chExt cx="9144000" cy="1372056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20572"/>
            </a:xfrm>
            <a:custGeom>
              <a:avLst/>
              <a:gdLst/>
              <a:ahLst/>
              <a:cxnLst/>
              <a:rect l="l" t="t" r="r" b="b"/>
              <a:pathLst>
                <a:path w="9144000" h="13720572">
                  <a:moveTo>
                    <a:pt x="0" y="0"/>
                  </a:moveTo>
                  <a:lnTo>
                    <a:pt x="9144000" y="0"/>
                  </a:lnTo>
                  <a:lnTo>
                    <a:pt x="9144000" y="13720572"/>
                  </a:lnTo>
                  <a:lnTo>
                    <a:pt x="0" y="13720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6" r="-1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79860" y="584150"/>
            <a:ext cx="9870281" cy="1339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Key Feature: Secure User Authentication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9860" y="2190899"/>
            <a:ext cx="9870281" cy="77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Our authentication module provides secure access to the chat application, safeguarding user data and ensuring trusted communication.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9860" y="3354884"/>
            <a:ext cx="5704731" cy="77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Secure registration utilizing </a:t>
            </a:r>
            <a:r>
              <a:rPr lang="en-US" sz="1750" b="1">
                <a:solidFill>
                  <a:srgbClr val="272525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bcrypt</a:t>
            </a: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for robust password hashing.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9860" y="4145756"/>
            <a:ext cx="5704731" cy="789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Seamless login with </a:t>
            </a:r>
            <a:r>
              <a:rPr lang="en-US" sz="1750" b="1">
                <a:solidFill>
                  <a:srgbClr val="272525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JWT (JSON Web Tokens)</a:t>
            </a: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stored securely in localStorage.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9860" y="4946154"/>
            <a:ext cx="5704731" cy="77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Implementation of </a:t>
            </a:r>
            <a:r>
              <a:rPr lang="en-US" sz="1750" b="1">
                <a:solidFill>
                  <a:srgbClr val="272525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role-based access control</a:t>
            </a: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for distinct user and administrative functionalities.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9860" y="5737026"/>
            <a:ext cx="5704731" cy="779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750"/>
              </a:lnSpc>
              <a:buFont typeface="Arial"/>
              <a:buChar char="•"/>
            </a:pP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Password recovery feature via </a:t>
            </a:r>
            <a:r>
              <a:rPr lang="en-US" sz="1750" b="1">
                <a:solidFill>
                  <a:srgbClr val="272525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Nodemailer</a:t>
            </a: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 for enhanced user experience.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037635" y="3471714"/>
            <a:ext cx="1114127" cy="1337072"/>
            <a:chOff x="0" y="0"/>
            <a:chExt cx="1485503" cy="1782763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485519" cy="1782826"/>
            </a:xfrm>
            <a:custGeom>
              <a:avLst/>
              <a:gdLst/>
              <a:ahLst/>
              <a:cxnLst/>
              <a:rect l="l" t="t" r="r" b="b"/>
              <a:pathLst>
                <a:path w="1485519" h="1782826">
                  <a:moveTo>
                    <a:pt x="0" y="0"/>
                  </a:moveTo>
                  <a:lnTo>
                    <a:pt x="1485519" y="0"/>
                  </a:lnTo>
                  <a:lnTo>
                    <a:pt x="1485519" y="1782826"/>
                  </a:lnTo>
                  <a:lnTo>
                    <a:pt x="0" y="1782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7" r="-146" b="3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8374559" y="3675460"/>
            <a:ext cx="2284959" cy="34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User Input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037635" y="4808785"/>
            <a:ext cx="1114127" cy="1337073"/>
            <a:chOff x="0" y="0"/>
            <a:chExt cx="1485503" cy="178276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485519" cy="1782826"/>
            </a:xfrm>
            <a:custGeom>
              <a:avLst/>
              <a:gdLst/>
              <a:ahLst/>
              <a:cxnLst/>
              <a:rect l="l" t="t" r="r" b="b"/>
              <a:pathLst>
                <a:path w="1485519" h="1782826">
                  <a:moveTo>
                    <a:pt x="0" y="0"/>
                  </a:moveTo>
                  <a:lnTo>
                    <a:pt x="1485519" y="0"/>
                  </a:lnTo>
                  <a:lnTo>
                    <a:pt x="1485519" y="1782826"/>
                  </a:lnTo>
                  <a:lnTo>
                    <a:pt x="0" y="1782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7" r="-146" b="3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8374559" y="5012531"/>
            <a:ext cx="2284959" cy="34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Validation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7037635" y="6145858"/>
            <a:ext cx="1114127" cy="1337072"/>
            <a:chOff x="0" y="0"/>
            <a:chExt cx="1485503" cy="1782763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485519" cy="1782826"/>
            </a:xfrm>
            <a:custGeom>
              <a:avLst/>
              <a:gdLst/>
              <a:ahLst/>
              <a:cxnLst/>
              <a:rect l="l" t="t" r="r" b="b"/>
              <a:pathLst>
                <a:path w="1485519" h="1782826">
                  <a:moveTo>
                    <a:pt x="0" y="0"/>
                  </a:moveTo>
                  <a:lnTo>
                    <a:pt x="1485519" y="0"/>
                  </a:lnTo>
                  <a:lnTo>
                    <a:pt x="1485519" y="1782826"/>
                  </a:lnTo>
                  <a:lnTo>
                    <a:pt x="0" y="1782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47" r="-146" b="3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8374559" y="6349604"/>
            <a:ext cx="2284959" cy="34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JWT Token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7037635" y="7482929"/>
            <a:ext cx="1114127" cy="1337072"/>
            <a:chOff x="0" y="0"/>
            <a:chExt cx="1485503" cy="1782763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1485519" cy="1782826"/>
            </a:xfrm>
            <a:custGeom>
              <a:avLst/>
              <a:gdLst/>
              <a:ahLst/>
              <a:cxnLst/>
              <a:rect l="l" t="t" r="r" b="b"/>
              <a:pathLst>
                <a:path w="1485519" h="1782826">
                  <a:moveTo>
                    <a:pt x="0" y="0"/>
                  </a:moveTo>
                  <a:lnTo>
                    <a:pt x="1485519" y="0"/>
                  </a:lnTo>
                  <a:lnTo>
                    <a:pt x="1485519" y="1782826"/>
                  </a:lnTo>
                  <a:lnTo>
                    <a:pt x="0" y="17828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47" r="-146" b="3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8374559" y="7686675"/>
            <a:ext cx="2284959" cy="34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Chat Access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79860" y="9254579"/>
            <a:ext cx="9870281" cy="423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1750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This structured approach ensures secure, real-time sessions from the moment a user logs in.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130569" y="1565204"/>
            <a:ext cx="5128731" cy="7693096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543222" y="918270"/>
            <a:ext cx="7775525" cy="46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 b="1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Containerization for Consistent Deployment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3222" y="1569392"/>
            <a:ext cx="10343555" cy="29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Docker transforms development from "local chaos" to predictable, consistent production environments, ensuring portability and scalability.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3222" y="1982689"/>
            <a:ext cx="155079" cy="25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43222" y="2284362"/>
            <a:ext cx="10343555" cy="19050"/>
            <a:chOff x="0" y="0"/>
            <a:chExt cx="13791407" cy="25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91437" cy="25400"/>
            </a:xfrm>
            <a:custGeom>
              <a:avLst/>
              <a:gdLst/>
              <a:ahLst/>
              <a:cxnLst/>
              <a:rect l="l" t="t" r="r" b="b"/>
              <a:pathLst>
                <a:path w="13791437" h="25400">
                  <a:moveTo>
                    <a:pt x="0" y="0"/>
                  </a:moveTo>
                  <a:lnTo>
                    <a:pt x="13791437" y="0"/>
                  </a:lnTo>
                  <a:lnTo>
                    <a:pt x="1379143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543222" y="2400002"/>
            <a:ext cx="1872555" cy="22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43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Dockerfile Definition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3222" y="2673549"/>
            <a:ext cx="10343555" cy="30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Custom Dockerfiles define build stages, dependencies (npm install), and port exposure for both frontend and backend services.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3222" y="3193256"/>
            <a:ext cx="155079" cy="25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43222" y="3494931"/>
            <a:ext cx="10343555" cy="19050"/>
            <a:chOff x="0" y="0"/>
            <a:chExt cx="13791407" cy="25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791437" cy="25400"/>
            </a:xfrm>
            <a:custGeom>
              <a:avLst/>
              <a:gdLst/>
              <a:ahLst/>
              <a:cxnLst/>
              <a:rect l="l" t="t" r="r" b="b"/>
              <a:pathLst>
                <a:path w="13791437" h="25400">
                  <a:moveTo>
                    <a:pt x="0" y="0"/>
                  </a:moveTo>
                  <a:lnTo>
                    <a:pt x="13791437" y="0"/>
                  </a:lnTo>
                  <a:lnTo>
                    <a:pt x="1379143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543222" y="3610570"/>
            <a:ext cx="2750641" cy="22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43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Docker Compose Orchestration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3222" y="3884116"/>
            <a:ext cx="10343555" cy="30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 docker-compose.yml file orchestrates multi-container applications (e.g., app, MongoDB, Nginx) for easy setup and management.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3222" y="4403824"/>
            <a:ext cx="155079" cy="25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03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43222" y="4705499"/>
            <a:ext cx="10343555" cy="19050"/>
            <a:chOff x="0" y="0"/>
            <a:chExt cx="13791407" cy="25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791437" cy="25400"/>
            </a:xfrm>
            <a:custGeom>
              <a:avLst/>
              <a:gdLst/>
              <a:ahLst/>
              <a:cxnLst/>
              <a:rect l="l" t="t" r="r" b="b"/>
              <a:pathLst>
                <a:path w="13791437" h="25400">
                  <a:moveTo>
                    <a:pt x="0" y="0"/>
                  </a:moveTo>
                  <a:lnTo>
                    <a:pt x="13791437" y="0"/>
                  </a:lnTo>
                  <a:lnTo>
                    <a:pt x="1379143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543222" y="4821139"/>
            <a:ext cx="1825972" cy="22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43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Benefits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3222" y="5094684"/>
            <a:ext cx="10343555" cy="29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Achieves process isolation, simplified dependency management, and enables efficient scaling with Docker Swarm.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3222" y="5604867"/>
            <a:ext cx="155079" cy="251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04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43222" y="5906541"/>
            <a:ext cx="10343555" cy="19050"/>
            <a:chOff x="0" y="0"/>
            <a:chExt cx="13791407" cy="25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791437" cy="25400"/>
            </a:xfrm>
            <a:custGeom>
              <a:avLst/>
              <a:gdLst/>
              <a:ahLst/>
              <a:cxnLst/>
              <a:rect l="l" t="t" r="r" b="b"/>
              <a:pathLst>
                <a:path w="13791437" h="25400">
                  <a:moveTo>
                    <a:pt x="0" y="0"/>
                  </a:moveTo>
                  <a:lnTo>
                    <a:pt x="13791437" y="0"/>
                  </a:lnTo>
                  <a:lnTo>
                    <a:pt x="13791437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BE49D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TextBox 28"/>
          <p:cNvSpPr txBox="1"/>
          <p:nvPr/>
        </p:nvSpPr>
        <p:spPr>
          <a:xfrm>
            <a:off x="543222" y="6022181"/>
            <a:ext cx="1825972" cy="228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437" b="1">
                <a:solidFill>
                  <a:srgbClr val="272525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Commands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43222" y="6295727"/>
            <a:ext cx="10343555" cy="30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Source Sans 3"/>
                <a:ea typeface="Source Sans 3"/>
                <a:cs typeface="Source Sans 3"/>
                <a:sym typeface="Source Sans 3"/>
              </a:rPr>
              <a:t>Simple commands like docker build, docker run, and docker compose up streamline development and deployment workflows.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43222" y="6892081"/>
            <a:ext cx="10343555" cy="2466975"/>
            <a:chOff x="0" y="0"/>
            <a:chExt cx="13791407" cy="32893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3791437" cy="3289300"/>
            </a:xfrm>
            <a:custGeom>
              <a:avLst/>
              <a:gdLst/>
              <a:ahLst/>
              <a:cxnLst/>
              <a:rect l="l" t="t" r="r" b="b"/>
              <a:pathLst>
                <a:path w="13791437" h="3289300">
                  <a:moveTo>
                    <a:pt x="0" y="86995"/>
                  </a:moveTo>
                  <a:cubicBezTo>
                    <a:pt x="0" y="38862"/>
                    <a:pt x="38862" y="0"/>
                    <a:pt x="86995" y="0"/>
                  </a:cubicBezTo>
                  <a:lnTo>
                    <a:pt x="13704443" y="0"/>
                  </a:lnTo>
                  <a:cubicBezTo>
                    <a:pt x="13752449" y="0"/>
                    <a:pt x="13791437" y="38862"/>
                    <a:pt x="13791437" y="86995"/>
                  </a:cubicBezTo>
                  <a:lnTo>
                    <a:pt x="13791437" y="3202305"/>
                  </a:lnTo>
                  <a:cubicBezTo>
                    <a:pt x="13791437" y="3250311"/>
                    <a:pt x="13752576" y="3289300"/>
                    <a:pt x="13704443" y="3289300"/>
                  </a:cubicBezTo>
                  <a:lnTo>
                    <a:pt x="86995" y="3289300"/>
                  </a:lnTo>
                  <a:cubicBezTo>
                    <a:pt x="38862" y="3289300"/>
                    <a:pt x="0" y="3250438"/>
                    <a:pt x="0" y="3202305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535484" y="6892081"/>
            <a:ext cx="10359032" cy="2466975"/>
            <a:chOff x="0" y="0"/>
            <a:chExt cx="13812043" cy="32893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812013" cy="3289300"/>
            </a:xfrm>
            <a:custGeom>
              <a:avLst/>
              <a:gdLst/>
              <a:ahLst/>
              <a:cxnLst/>
              <a:rect l="l" t="t" r="r" b="b"/>
              <a:pathLst>
                <a:path w="13812013" h="3289300">
                  <a:moveTo>
                    <a:pt x="0" y="30988"/>
                  </a:moveTo>
                  <a:cubicBezTo>
                    <a:pt x="0" y="13843"/>
                    <a:pt x="13843" y="0"/>
                    <a:pt x="30988" y="0"/>
                  </a:cubicBezTo>
                  <a:lnTo>
                    <a:pt x="13781024" y="0"/>
                  </a:lnTo>
                  <a:cubicBezTo>
                    <a:pt x="13798169" y="0"/>
                    <a:pt x="13812013" y="13843"/>
                    <a:pt x="13812013" y="30988"/>
                  </a:cubicBezTo>
                  <a:lnTo>
                    <a:pt x="13812013" y="3258312"/>
                  </a:lnTo>
                  <a:cubicBezTo>
                    <a:pt x="13812013" y="3275457"/>
                    <a:pt x="13798169" y="3289300"/>
                    <a:pt x="13781024" y="3289300"/>
                  </a:cubicBezTo>
                  <a:lnTo>
                    <a:pt x="30988" y="3289300"/>
                  </a:lnTo>
                  <a:cubicBezTo>
                    <a:pt x="13843" y="3289300"/>
                    <a:pt x="0" y="3275457"/>
                    <a:pt x="0" y="3258312"/>
                  </a:cubicBezTo>
                  <a:close/>
                </a:path>
              </a:pathLst>
            </a:custGeom>
            <a:solidFill>
              <a:srgbClr val="F2F2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4" name="TextBox 34"/>
          <p:cNvSpPr txBox="1"/>
          <p:nvPr/>
        </p:nvSpPr>
        <p:spPr>
          <a:xfrm>
            <a:off x="690562" y="6932265"/>
            <a:ext cx="10048875" cy="2310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# Dockerfile snippet for Node.js app</a:t>
            </a:r>
          </a:p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FROM node:18-alpine</a:t>
            </a:r>
          </a:p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WORKDIR /app</a:t>
            </a:r>
          </a:p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COPY package*.json ./</a:t>
            </a:r>
          </a:p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RUN npm install</a:t>
            </a:r>
          </a:p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COPY . .</a:t>
            </a:r>
          </a:p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EXPOSE 5000</a:t>
            </a:r>
          </a:p>
          <a:p>
            <a:pPr algn="l">
              <a:lnSpc>
                <a:spcPts val="1937"/>
              </a:lnSpc>
            </a:pPr>
            <a:r>
              <a:rPr lang="en-US" sz="1187">
                <a:solidFill>
                  <a:srgbClr val="272525"/>
                </a:solidFill>
                <a:latin typeface="Consolas"/>
                <a:ea typeface="Consolas"/>
                <a:cs typeface="Consolas"/>
                <a:sym typeface="Consolas"/>
              </a:rPr>
              <a:t>CMD ["npm", "start"]</a:t>
            </a:r>
          </a:p>
          <a:p>
            <a:pPr algn="l">
              <a:lnSpc>
                <a:spcPts val="1937"/>
              </a:lnSpc>
            </a:pPr>
            <a:endParaRPr lang="en-US" sz="1187">
              <a:solidFill>
                <a:srgbClr val="27252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1044</Words>
  <Application>Microsoft Office PowerPoint</Application>
  <PresentationFormat>Custom</PresentationFormat>
  <Paragraphs>171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Source Sans 3</vt:lpstr>
      <vt:lpstr>Consolas</vt:lpstr>
      <vt:lpstr>Source Serif Pro</vt:lpstr>
      <vt:lpstr>Calibri</vt:lpstr>
      <vt:lpstr>Arial</vt:lpstr>
      <vt:lpstr>Source Sans 3 Bold</vt:lpstr>
      <vt:lpstr>Source Serif Pro Bold</vt:lpstr>
      <vt:lpstr>Century Gothic Paneuropean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Real-Time-Chat-Application-A-MERN-Stack.pptx</dc:title>
  <cp:lastModifiedBy>pradeep kumar</cp:lastModifiedBy>
  <cp:revision>4</cp:revision>
  <dcterms:created xsi:type="dcterms:W3CDTF">2006-08-16T00:00:00Z</dcterms:created>
  <dcterms:modified xsi:type="dcterms:W3CDTF">2025-12-09T04:39:34Z</dcterms:modified>
  <dc:identifier>DAG6-wmWCIk</dc:identifier>
</cp:coreProperties>
</file>